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av" ContentType="audio/x-wav"/>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4"/>
  </p:sldMasterIdLst>
  <p:notesMasterIdLst>
    <p:notesMasterId r:id="rId32"/>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CDE989-6517-4B63-9230-1AA60632B2A0}" v="4" dt="2024-12-10T22:10:54.82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4" autoAdjust="0"/>
    <p:restoredTop sz="87206" autoAdjust="0"/>
  </p:normalViewPr>
  <p:slideViewPr>
    <p:cSldViewPr snapToGrid="0">
      <p:cViewPr varScale="1">
        <p:scale>
          <a:sx n="63" d="100"/>
          <a:sy n="63" d="100"/>
        </p:scale>
        <p:origin x="1020" y="6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bie Taplin" userId="e281ab89-f170-4300-8c77-16a542ac9282" providerId="ADAL" clId="{5C215B60-6236-4486-B0CA-715319319D1F}"/>
    <pc:docChg chg="custSel modSld">
      <pc:chgData name="Abbie Taplin" userId="e281ab89-f170-4300-8c77-16a542ac9282" providerId="ADAL" clId="{5C215B60-6236-4486-B0CA-715319319D1F}" dt="2023-09-26T07:51:12.407" v="11"/>
      <pc:docMkLst>
        <pc:docMk/>
      </pc:docMkLst>
      <pc:sldChg chg="modSp mod modAnim">
        <pc:chgData name="Abbie Taplin" userId="e281ab89-f170-4300-8c77-16a542ac9282" providerId="ADAL" clId="{5C215B60-6236-4486-B0CA-715319319D1F}" dt="2023-09-26T07:50:59.615" v="9"/>
        <pc:sldMkLst>
          <pc:docMk/>
          <pc:sldMk cId="1396660603" sldId="259"/>
        </pc:sldMkLst>
      </pc:sldChg>
      <pc:sldChg chg="modAnim">
        <pc:chgData name="Abbie Taplin" userId="e281ab89-f170-4300-8c77-16a542ac9282" providerId="ADAL" clId="{5C215B60-6236-4486-B0CA-715319319D1F}" dt="2023-09-26T07:51:06.231" v="10"/>
        <pc:sldMkLst>
          <pc:docMk/>
          <pc:sldMk cId="3925400678" sldId="260"/>
        </pc:sldMkLst>
      </pc:sldChg>
      <pc:sldChg chg="modAnim">
        <pc:chgData name="Abbie Taplin" userId="e281ab89-f170-4300-8c77-16a542ac9282" providerId="ADAL" clId="{5C215B60-6236-4486-B0CA-715319319D1F}" dt="2023-09-26T07:51:12.407" v="11"/>
        <pc:sldMkLst>
          <pc:docMk/>
          <pc:sldMk cId="3889789974" sldId="262"/>
        </pc:sldMkLst>
      </pc:sldChg>
    </pc:docChg>
  </pc:docChgLst>
  <pc:docChgLst>
    <pc:chgData name="Abbie" userId="e281ab89-f170-4300-8c77-16a542ac9282" providerId="ADAL" clId="{7EE8FB2F-AC36-417B-AA91-7CB1A9AADA2D}"/>
    <pc:docChg chg="custSel modSld">
      <pc:chgData name="Abbie" userId="e281ab89-f170-4300-8c77-16a542ac9282" providerId="ADAL" clId="{7EE8FB2F-AC36-417B-AA91-7CB1A9AADA2D}" dt="2022-09-29T08:21:05.624" v="31" actId="20577"/>
      <pc:docMkLst>
        <pc:docMk/>
      </pc:docMkLst>
      <pc:sldChg chg="modSp mod">
        <pc:chgData name="Abbie" userId="e281ab89-f170-4300-8c77-16a542ac9282" providerId="ADAL" clId="{7EE8FB2F-AC36-417B-AA91-7CB1A9AADA2D}" dt="2022-09-28T15:18:08.915" v="12" actId="20577"/>
        <pc:sldMkLst>
          <pc:docMk/>
          <pc:sldMk cId="889655699" sldId="257"/>
        </pc:sldMkLst>
      </pc:sldChg>
      <pc:sldChg chg="modSp mod modAnim">
        <pc:chgData name="Abbie" userId="e281ab89-f170-4300-8c77-16a542ac9282" providerId="ADAL" clId="{7EE8FB2F-AC36-417B-AA91-7CB1A9AADA2D}" dt="2022-09-29T08:21:05.624" v="31" actId="20577"/>
        <pc:sldMkLst>
          <pc:docMk/>
          <pc:sldMk cId="1211868407" sldId="261"/>
        </pc:sldMkLst>
      </pc:sldChg>
      <pc:sldChg chg="modAnim">
        <pc:chgData name="Abbie" userId="e281ab89-f170-4300-8c77-16a542ac9282" providerId="ADAL" clId="{7EE8FB2F-AC36-417B-AA91-7CB1A9AADA2D}" dt="2022-09-29T07:25:11.680" v="13"/>
        <pc:sldMkLst>
          <pc:docMk/>
          <pc:sldMk cId="4255694581" sldId="275"/>
        </pc:sldMkLst>
      </pc:sldChg>
      <pc:sldChg chg="modAnim">
        <pc:chgData name="Abbie" userId="e281ab89-f170-4300-8c77-16a542ac9282" providerId="ADAL" clId="{7EE8FB2F-AC36-417B-AA91-7CB1A9AADA2D}" dt="2022-09-29T07:25:15.859" v="14"/>
        <pc:sldMkLst>
          <pc:docMk/>
          <pc:sldMk cId="2754498202" sldId="276"/>
        </pc:sldMkLst>
      </pc:sldChg>
      <pc:sldChg chg="modAnim">
        <pc:chgData name="Abbie" userId="e281ab89-f170-4300-8c77-16a542ac9282" providerId="ADAL" clId="{7EE8FB2F-AC36-417B-AA91-7CB1A9AADA2D}" dt="2022-09-29T07:25:23.010" v="15"/>
        <pc:sldMkLst>
          <pc:docMk/>
          <pc:sldMk cId="2310567241" sldId="277"/>
        </pc:sldMkLst>
      </pc:sldChg>
      <pc:sldChg chg="modAnim">
        <pc:chgData name="Abbie" userId="e281ab89-f170-4300-8c77-16a542ac9282" providerId="ADAL" clId="{7EE8FB2F-AC36-417B-AA91-7CB1A9AADA2D}" dt="2022-09-29T07:25:27.622" v="16"/>
        <pc:sldMkLst>
          <pc:docMk/>
          <pc:sldMk cId="2668050190" sldId="278"/>
        </pc:sldMkLst>
      </pc:sldChg>
      <pc:sldChg chg="modAnim">
        <pc:chgData name="Abbie" userId="e281ab89-f170-4300-8c77-16a542ac9282" providerId="ADAL" clId="{7EE8FB2F-AC36-417B-AA91-7CB1A9AADA2D}" dt="2022-09-29T07:25:31.161" v="17"/>
        <pc:sldMkLst>
          <pc:docMk/>
          <pc:sldMk cId="2053241194" sldId="279"/>
        </pc:sldMkLst>
      </pc:sldChg>
      <pc:sldChg chg="modAnim">
        <pc:chgData name="Abbie" userId="e281ab89-f170-4300-8c77-16a542ac9282" providerId="ADAL" clId="{7EE8FB2F-AC36-417B-AA91-7CB1A9AADA2D}" dt="2022-09-29T07:25:34.909" v="18"/>
        <pc:sldMkLst>
          <pc:docMk/>
          <pc:sldMk cId="2448192468" sldId="280"/>
        </pc:sldMkLst>
      </pc:sldChg>
    </pc:docChg>
  </pc:docChgLst>
  <pc:docChgLst>
    <pc:chgData name="Ceylinaz Gurgur (13C)" userId="S::18cgurgur@leavalley.edact.org.uk::54138f80-0aad-430f-8aa1-d4dd6062761a" providerId="AD" clId="Web-{91CDE989-6517-4B63-9230-1AA60632B2A0}"/>
    <pc:docChg chg="addSld delSld">
      <pc:chgData name="Ceylinaz Gurgur (13C)" userId="S::18cgurgur@leavalley.edact.org.uk::54138f80-0aad-430f-8aa1-d4dd6062761a" providerId="AD" clId="Web-{91CDE989-6517-4B63-9230-1AA60632B2A0}" dt="2024-12-10T22:10:54.821" v="3"/>
      <pc:docMkLst>
        <pc:docMk/>
      </pc:docMkLst>
      <pc:sldChg chg="new del">
        <pc:chgData name="Ceylinaz Gurgur (13C)" userId="S::18cgurgur@leavalley.edact.org.uk::54138f80-0aad-430f-8aa1-d4dd6062761a" providerId="AD" clId="Web-{91CDE989-6517-4B63-9230-1AA60632B2A0}" dt="2024-12-10T22:10:52.133" v="2"/>
        <pc:sldMkLst>
          <pc:docMk/>
          <pc:sldMk cId="409256782" sldId="283"/>
        </pc:sldMkLst>
      </pc:sldChg>
      <pc:sldChg chg="new del">
        <pc:chgData name="Ceylinaz Gurgur (13C)" userId="S::18cgurgur@leavalley.edact.org.uk::54138f80-0aad-430f-8aa1-d4dd6062761a" providerId="AD" clId="Web-{91CDE989-6517-4B63-9230-1AA60632B2A0}" dt="2024-12-10T22:10:54.821" v="3"/>
        <pc:sldMkLst>
          <pc:docMk/>
          <pc:sldMk cId="807917534" sldId="284"/>
        </pc:sldMkLst>
      </pc:sldChg>
    </pc:docChg>
  </pc:docChgLst>
  <pc:docChgLst>
    <pc:chgData name="Abbie Taplin" userId="3963a33e-ba39-4e93-96bc-fb594a53d40d" providerId="ADAL" clId="{D275A653-5AB7-4F73-86CC-3434C5A25900}"/>
    <pc:docChg chg="modSld">
      <pc:chgData name="Abbie Taplin" userId="3963a33e-ba39-4e93-96bc-fb594a53d40d" providerId="ADAL" clId="{D275A653-5AB7-4F73-86CC-3434C5A25900}" dt="2021-09-23T11:16:22.321" v="2" actId="478"/>
      <pc:docMkLst>
        <pc:docMk/>
      </pc:docMkLst>
      <pc:sldChg chg="modSp mod">
        <pc:chgData name="Abbie Taplin" userId="3963a33e-ba39-4e93-96bc-fb594a53d40d" providerId="ADAL" clId="{D275A653-5AB7-4F73-86CC-3434C5A25900}" dt="2021-09-16T10:54:28.088" v="0" actId="1036"/>
        <pc:sldMkLst>
          <pc:docMk/>
          <pc:sldMk cId="3925400678" sldId="260"/>
        </pc:sldMkLst>
      </pc:sldChg>
      <pc:sldChg chg="delSp modAnim">
        <pc:chgData name="Abbie Taplin" userId="3963a33e-ba39-4e93-96bc-fb594a53d40d" providerId="ADAL" clId="{D275A653-5AB7-4F73-86CC-3434C5A25900}" dt="2021-09-23T11:16:22.321" v="2" actId="478"/>
        <pc:sldMkLst>
          <pc:docMk/>
          <pc:sldMk cId="2719760528" sldId="26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DE1B88-6767-4DBF-8E9D-FB013834860E}" type="datetimeFigureOut">
              <a:rPr lang="en-GB" smtClean="0"/>
              <a:t>10/12/2024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FF2871-82C7-49EE-A1EC-6DD4B22BDD5B}" type="slidenum">
              <a:rPr lang="en-GB" smtClean="0"/>
              <a:t>‹#›</a:t>
            </a:fld>
            <a:endParaRPr lang="en-GB"/>
          </a:p>
        </p:txBody>
      </p:sp>
    </p:spTree>
    <p:extLst>
      <p:ext uri="{BB962C8B-B14F-4D97-AF65-F5344CB8AC3E}">
        <p14:creationId xmlns:p14="http://schemas.microsoft.com/office/powerpoint/2010/main" val="8482879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1C67650-50A4-465C-BADB-42A6DEB8408F}" type="slidenum">
              <a:rPr lang="en-GB" altLang="en-US"/>
              <a:pPr/>
              <a:t>9</a:t>
            </a:fld>
            <a:endParaRPr lang="en-GB" altLang="en-US"/>
          </a:p>
        </p:txBody>
      </p:sp>
      <p:sp>
        <p:nvSpPr>
          <p:cNvPr id="385026"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502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706572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3F4CEB9-E987-4418-8176-FE5FD6BCDE61}" type="slidenum">
              <a:rPr lang="en-GB" altLang="en-US"/>
              <a:pPr/>
              <a:t>18</a:t>
            </a:fld>
            <a:endParaRPr lang="en-GB" altLang="en-US"/>
          </a:p>
        </p:txBody>
      </p:sp>
      <p:sp>
        <p:nvSpPr>
          <p:cNvPr id="458754" name="Rectangle 2050"/>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58755" name="Rectangle 2051"/>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867569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5C10C2-16E8-4A2E-9F30-DB5E01D738D6}" type="slidenum">
              <a:rPr lang="en-GB" altLang="en-US"/>
              <a:pPr/>
              <a:t>10</a:t>
            </a:fld>
            <a:endParaRPr lang="en-GB" altLang="en-US"/>
          </a:p>
        </p:txBody>
      </p:sp>
      <p:sp>
        <p:nvSpPr>
          <p:cNvPr id="387074" name="Rectangle 1026"/>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87075" name="Rectangle 1027"/>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4201761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CE6C26-C274-47BA-ACFE-0E62FD2886A5}" type="slidenum">
              <a:rPr lang="en-GB" altLang="en-US"/>
              <a:pPr/>
              <a:t>11</a:t>
            </a:fld>
            <a:endParaRPr lang="en-GB" altLang="en-US"/>
          </a:p>
        </p:txBody>
      </p:sp>
      <p:sp>
        <p:nvSpPr>
          <p:cNvPr id="391170"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9117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747692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ABD7A7-5770-4E5C-BFBC-F9D117D30242}" type="slidenum">
              <a:rPr lang="en-GB" altLang="en-US"/>
              <a:pPr/>
              <a:t>12</a:t>
            </a:fld>
            <a:endParaRPr lang="en-GB" altLang="en-US"/>
          </a:p>
        </p:txBody>
      </p:sp>
      <p:sp>
        <p:nvSpPr>
          <p:cNvPr id="393218"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9321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3875218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DF7427-40E7-4443-A9CC-7266859EBC71}" type="slidenum">
              <a:rPr lang="en-GB" altLang="en-US"/>
              <a:pPr/>
              <a:t>13</a:t>
            </a:fld>
            <a:endParaRPr lang="en-GB" altLang="en-US"/>
          </a:p>
        </p:txBody>
      </p:sp>
      <p:sp>
        <p:nvSpPr>
          <p:cNvPr id="395266"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9526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951853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6D02FE-1212-492D-BE1D-4418ECD0DA36}" type="slidenum">
              <a:rPr lang="en-GB" altLang="en-US"/>
              <a:pPr/>
              <a:t>14</a:t>
            </a:fld>
            <a:endParaRPr lang="en-GB" altLang="en-US"/>
          </a:p>
        </p:txBody>
      </p:sp>
      <p:sp>
        <p:nvSpPr>
          <p:cNvPr id="399362"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399363"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05701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5517C03-18FC-4D6C-B9FF-F3685FED6EF6}" type="slidenum">
              <a:rPr lang="en-GB" altLang="en-US"/>
              <a:pPr/>
              <a:t>15</a:t>
            </a:fld>
            <a:endParaRPr lang="en-GB" altLang="en-US"/>
          </a:p>
        </p:txBody>
      </p:sp>
      <p:sp>
        <p:nvSpPr>
          <p:cNvPr id="401410"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01411"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920288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A3DFAF-6D56-4D50-B13F-96B4CD9DF1E2}" type="slidenum">
              <a:rPr lang="en-GB" altLang="en-US"/>
              <a:pPr/>
              <a:t>16</a:t>
            </a:fld>
            <a:endParaRPr lang="en-GB" altLang="en-US"/>
          </a:p>
        </p:txBody>
      </p:sp>
      <p:sp>
        <p:nvSpPr>
          <p:cNvPr id="403458"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03459"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1047504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E5BA38-C9D5-4BCF-BA14-6030A09CC287}" type="slidenum">
              <a:rPr lang="en-GB" altLang="en-US"/>
              <a:pPr/>
              <a:t>17</a:t>
            </a:fld>
            <a:endParaRPr lang="en-GB" altLang="en-US"/>
          </a:p>
        </p:txBody>
      </p:sp>
      <p:sp>
        <p:nvSpPr>
          <p:cNvPr id="456706" name="Rectangle 2"/>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456707" name="Rectangle 3"/>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endParaRPr lang="en-US" altLang="en-US"/>
          </a:p>
        </p:txBody>
      </p:sp>
    </p:spTree>
    <p:extLst>
      <p:ext uri="{BB962C8B-B14F-4D97-AF65-F5344CB8AC3E}">
        <p14:creationId xmlns:p14="http://schemas.microsoft.com/office/powerpoint/2010/main" val="42517548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87DE6118-2437-4B30-8E3C-4D2BE6020583}" type="datetimeFigureOut">
              <a:rPr lang="en-US" smtClean="0"/>
              <a:pPr/>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059874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7DE6118-2437-4B30-8E3C-4D2BE6020583}" type="datetimeFigureOut">
              <a:rPr lang="en-US" smtClean="0"/>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9942372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7DE6118-2437-4B30-8E3C-4D2BE6020583}" type="datetimeFigureOut">
              <a:rPr lang="en-US" smtClean="0"/>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7091456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87DE6118-2437-4B30-8E3C-4D2BE6020583}" type="datetimeFigureOut">
              <a:rPr lang="en-US" smtClean="0"/>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419612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7DE6118-2437-4B30-8E3C-4D2BE6020583}" type="datetimeFigureOut">
              <a:rPr lang="en-US" smtClean="0"/>
              <a:pPr/>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475556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87DE6118-2437-4B30-8E3C-4D2BE6020583}" type="datetimeFigureOut">
              <a:rPr lang="en-US" smtClean="0"/>
              <a:t>12/10/2024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8617249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87DE6118-2437-4B30-8E3C-4D2BE6020583}" type="datetimeFigureOut">
              <a:rPr lang="en-US" smtClean="0"/>
              <a:t>12/10/2024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158222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87DE6118-2437-4B30-8E3C-4D2BE6020583}" type="datetimeFigureOut">
              <a:rPr lang="en-US" smtClean="0"/>
              <a:t>12/10/2024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2555527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12/10/2024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91977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864575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7DE6118-2437-4B30-8E3C-4D2BE6020583}" type="datetimeFigureOut">
              <a:rPr lang="en-US" smtClean="0"/>
              <a:pPr/>
              <a:t>12/10/2024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2724693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DE6118-2437-4B30-8E3C-4D2BE6020583}" type="datetimeFigureOut">
              <a:rPr lang="en-US" smtClean="0"/>
              <a:pPr/>
              <a:t>12/10/2024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57DC2-970A-4B3E-BB1C-7A09969E49DF}" type="slidenum">
              <a:rPr lang="en-US" smtClean="0"/>
              <a:pPr/>
              <a:t>‹#›</a:t>
            </a:fld>
            <a:endParaRPr lang="en-US" dirty="0"/>
          </a:p>
        </p:txBody>
      </p:sp>
    </p:spTree>
    <p:extLst>
      <p:ext uri="{BB962C8B-B14F-4D97-AF65-F5344CB8AC3E}">
        <p14:creationId xmlns:p14="http://schemas.microsoft.com/office/powerpoint/2010/main" val="19711828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audio2.wav"/><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wmf"/><Relationship Id="rId4" Type="http://schemas.openxmlformats.org/officeDocument/2006/relationships/image" Target="../media/image2.wmf"/></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wmf"/><Relationship Id="rId4" Type="http://schemas.openxmlformats.org/officeDocument/2006/relationships/image" Target="../media/image6.gif"/></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wmf"/><Relationship Id="rId4" Type="http://schemas.openxmlformats.org/officeDocument/2006/relationships/audio" Target="../media/audio2.wav"/></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Managing Human Resources</a:t>
            </a:r>
          </a:p>
        </p:txBody>
      </p:sp>
    </p:spTree>
    <p:extLst>
      <p:ext uri="{BB962C8B-B14F-4D97-AF65-F5344CB8AC3E}">
        <p14:creationId xmlns:p14="http://schemas.microsoft.com/office/powerpoint/2010/main" val="37593102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6052" name="Rectangle 4"/>
          <p:cNvSpPr>
            <a:spLocks noGrp="1" noChangeArrowheads="1"/>
          </p:cNvSpPr>
          <p:nvPr>
            <p:ph type="title"/>
          </p:nvPr>
        </p:nvSpPr>
        <p:spPr>
          <a:xfrm>
            <a:off x="2874964" y="457200"/>
            <a:ext cx="7793037" cy="1143000"/>
          </a:xfrm>
        </p:spPr>
        <p:txBody>
          <a:bodyPr/>
          <a:lstStyle/>
          <a:p>
            <a:r>
              <a:rPr lang="en-US" altLang="en-US" b="1">
                <a:solidFill>
                  <a:schemeClr val="tx1"/>
                </a:solidFill>
                <a:effectLst>
                  <a:outerShdw blurRad="38100" dist="38100" dir="2700000" algn="tl">
                    <a:srgbClr val="000000"/>
                  </a:outerShdw>
                </a:effectLst>
              </a:rPr>
              <a:t>HUMAN RESOURCE PLANNING</a:t>
            </a:r>
            <a:endParaRPr lang="en-GB" altLang="en-US" b="1">
              <a:solidFill>
                <a:schemeClr val="tx1"/>
              </a:solidFill>
              <a:effectLst>
                <a:outerShdw blurRad="38100" dist="38100" dir="2700000" algn="tl">
                  <a:srgbClr val="000000"/>
                </a:outerShdw>
              </a:effectLst>
            </a:endParaRPr>
          </a:p>
        </p:txBody>
      </p:sp>
      <p:sp>
        <p:nvSpPr>
          <p:cNvPr id="386053" name="Rectangle 5"/>
          <p:cNvSpPr>
            <a:spLocks noGrp="1" noChangeArrowheads="1"/>
          </p:cNvSpPr>
          <p:nvPr>
            <p:ph idx="1"/>
          </p:nvPr>
        </p:nvSpPr>
        <p:spPr>
          <a:xfrm>
            <a:off x="1828800" y="2017714"/>
            <a:ext cx="8839200" cy="4840287"/>
          </a:xfrm>
        </p:spPr>
        <p:txBody>
          <a:bodyPr/>
          <a:lstStyle/>
          <a:p>
            <a:pPr>
              <a:buFont typeface="Wingdings" panose="05000000000000000000" pitchFamily="2" charset="2"/>
              <a:buNone/>
            </a:pPr>
            <a:r>
              <a:rPr lang="en-US" altLang="en-US" sz="2800"/>
              <a:t>Human Resource Planning involves the following:</a:t>
            </a:r>
          </a:p>
          <a:p>
            <a:r>
              <a:rPr lang="en-US" altLang="en-US" sz="2800" b="1">
                <a:solidFill>
                  <a:schemeClr val="folHlink"/>
                </a:solidFill>
                <a:effectLst>
                  <a:outerShdw blurRad="38100" dist="38100" dir="2700000" algn="tl">
                    <a:srgbClr val="000000"/>
                  </a:outerShdw>
                </a:effectLst>
              </a:rPr>
              <a:t>Recruiting</a:t>
            </a:r>
            <a:r>
              <a:rPr lang="en-US" altLang="en-US" sz="2800"/>
              <a:t> the required number and quality of staff</a:t>
            </a:r>
          </a:p>
          <a:p>
            <a:r>
              <a:rPr lang="en-US" altLang="en-US" sz="2800" b="1">
                <a:solidFill>
                  <a:schemeClr val="folHlink"/>
                </a:solidFill>
                <a:effectLst>
                  <a:outerShdw blurRad="38100" dist="38100" dir="2700000" algn="tl">
                    <a:srgbClr val="000000"/>
                  </a:outerShdw>
                </a:effectLst>
              </a:rPr>
              <a:t>Retaining</a:t>
            </a:r>
            <a:r>
              <a:rPr lang="en-US" altLang="en-US" sz="2800"/>
              <a:t> the required number and type/ quality of staff</a:t>
            </a:r>
          </a:p>
          <a:p>
            <a:r>
              <a:rPr lang="en-US" altLang="en-US" sz="2800" b="1">
                <a:solidFill>
                  <a:schemeClr val="folHlink"/>
                </a:solidFill>
                <a:effectLst>
                  <a:outerShdw blurRad="38100" dist="38100" dir="2700000" algn="tl">
                    <a:srgbClr val="000000"/>
                  </a:outerShdw>
                </a:effectLst>
              </a:rPr>
              <a:t>Utilising</a:t>
            </a:r>
            <a:r>
              <a:rPr lang="en-US" altLang="en-US" sz="2800"/>
              <a:t> staff in the most efficient and effective manner: increasing productivity, introducing multi-skilling</a:t>
            </a:r>
          </a:p>
          <a:p>
            <a:r>
              <a:rPr lang="en-US" altLang="en-US" sz="2800" b="1">
                <a:solidFill>
                  <a:schemeClr val="folHlink"/>
                </a:solidFill>
                <a:effectLst>
                  <a:outerShdw blurRad="38100" dist="38100" dir="2700000" algn="tl">
                    <a:srgbClr val="000000"/>
                  </a:outerShdw>
                </a:effectLst>
              </a:rPr>
              <a:t>Improving</a:t>
            </a:r>
            <a:r>
              <a:rPr lang="en-US" altLang="en-US" sz="2800"/>
              <a:t> the skills, capabilities and motivation of staff so that they increase their skills and are capable of filling higher level vacancies</a:t>
            </a:r>
          </a:p>
          <a:p>
            <a:endParaRPr lang="en-US" altLang="en-US" sz="2800"/>
          </a:p>
        </p:txBody>
      </p:sp>
    </p:spTree>
    <p:extLst>
      <p:ext uri="{BB962C8B-B14F-4D97-AF65-F5344CB8AC3E}">
        <p14:creationId xmlns:p14="http://schemas.microsoft.com/office/powerpoint/2010/main" val="61623464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6053">
                                            <p:txEl>
                                              <p:pRg st="0" end="0"/>
                                            </p:txEl>
                                          </p:spTgt>
                                        </p:tgtEl>
                                        <p:attrNameLst>
                                          <p:attrName>style.visibility</p:attrName>
                                        </p:attrNameLst>
                                      </p:cBhvr>
                                      <p:to>
                                        <p:strVal val="visible"/>
                                      </p:to>
                                    </p:set>
                                    <p:anim calcmode="lin" valueType="num">
                                      <p:cBhvr additive="base">
                                        <p:cTn id="7" dur="500" fill="hold"/>
                                        <p:tgtEl>
                                          <p:spTgt spid="38605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605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6053">
                                            <p:txEl>
                                              <p:pRg st="1" end="1"/>
                                            </p:txEl>
                                          </p:spTgt>
                                        </p:tgtEl>
                                        <p:attrNameLst>
                                          <p:attrName>style.visibility</p:attrName>
                                        </p:attrNameLst>
                                      </p:cBhvr>
                                      <p:to>
                                        <p:strVal val="visible"/>
                                      </p:to>
                                    </p:set>
                                    <p:anim calcmode="lin" valueType="num">
                                      <p:cBhvr additive="base">
                                        <p:cTn id="13" dur="500" fill="hold"/>
                                        <p:tgtEl>
                                          <p:spTgt spid="38605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605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6053">
                                            <p:txEl>
                                              <p:pRg st="2" end="2"/>
                                            </p:txEl>
                                          </p:spTgt>
                                        </p:tgtEl>
                                        <p:attrNameLst>
                                          <p:attrName>style.visibility</p:attrName>
                                        </p:attrNameLst>
                                      </p:cBhvr>
                                      <p:to>
                                        <p:strVal val="visible"/>
                                      </p:to>
                                    </p:set>
                                    <p:anim calcmode="lin" valueType="num">
                                      <p:cBhvr additive="base">
                                        <p:cTn id="19" dur="500" fill="hold"/>
                                        <p:tgtEl>
                                          <p:spTgt spid="38605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605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6053">
                                            <p:txEl>
                                              <p:pRg st="3" end="3"/>
                                            </p:txEl>
                                          </p:spTgt>
                                        </p:tgtEl>
                                        <p:attrNameLst>
                                          <p:attrName>style.visibility</p:attrName>
                                        </p:attrNameLst>
                                      </p:cBhvr>
                                      <p:to>
                                        <p:strVal val="visible"/>
                                      </p:to>
                                    </p:set>
                                    <p:anim calcmode="lin" valueType="num">
                                      <p:cBhvr additive="base">
                                        <p:cTn id="25" dur="500" fill="hold"/>
                                        <p:tgtEl>
                                          <p:spTgt spid="38605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605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386053">
                                            <p:txEl>
                                              <p:pRg st="4" end="4"/>
                                            </p:txEl>
                                          </p:spTgt>
                                        </p:tgtEl>
                                        <p:attrNameLst>
                                          <p:attrName>style.visibility</p:attrName>
                                        </p:attrNameLst>
                                      </p:cBhvr>
                                      <p:to>
                                        <p:strVal val="visible"/>
                                      </p:to>
                                    </p:set>
                                    <p:anim calcmode="lin" valueType="num">
                                      <p:cBhvr additive="base">
                                        <p:cTn id="31" dur="500" fill="hold"/>
                                        <p:tgtEl>
                                          <p:spTgt spid="386053">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86053">
                                            <p:txEl>
                                              <p:pRg st="4" end="4"/>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6053"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0148" name="Rectangle 4"/>
          <p:cNvSpPr>
            <a:spLocks noGrp="1" noChangeArrowheads="1"/>
          </p:cNvSpPr>
          <p:nvPr>
            <p:ph type="title"/>
          </p:nvPr>
        </p:nvSpPr>
        <p:spPr>
          <a:xfrm>
            <a:off x="2874964" y="457200"/>
            <a:ext cx="7793037" cy="1143000"/>
          </a:xfrm>
        </p:spPr>
        <p:txBody>
          <a:bodyPr/>
          <a:lstStyle/>
          <a:p>
            <a:r>
              <a:rPr lang="en-US" altLang="en-US" b="1">
                <a:solidFill>
                  <a:schemeClr val="tx1"/>
                </a:solidFill>
                <a:effectLst>
                  <a:outerShdw blurRad="38100" dist="38100" dir="2700000" algn="tl">
                    <a:srgbClr val="000000"/>
                  </a:outerShdw>
                </a:effectLst>
              </a:rPr>
              <a:t>HUMAN RESOURCE PLANNING</a:t>
            </a:r>
            <a:endParaRPr lang="en-GB" altLang="en-US" b="1">
              <a:solidFill>
                <a:schemeClr val="tx1"/>
              </a:solidFill>
              <a:effectLst>
                <a:outerShdw blurRad="38100" dist="38100" dir="2700000" algn="tl">
                  <a:srgbClr val="000000"/>
                </a:outerShdw>
              </a:effectLst>
            </a:endParaRPr>
          </a:p>
        </p:txBody>
      </p:sp>
      <p:sp>
        <p:nvSpPr>
          <p:cNvPr id="390149" name="Rectangle 5"/>
          <p:cNvSpPr>
            <a:spLocks noGrp="1" noChangeArrowheads="1"/>
          </p:cNvSpPr>
          <p:nvPr>
            <p:ph idx="1"/>
          </p:nvPr>
        </p:nvSpPr>
        <p:spPr>
          <a:xfrm>
            <a:off x="1981200" y="2017714"/>
            <a:ext cx="8497888" cy="4535487"/>
          </a:xfrm>
        </p:spPr>
        <p:txBody>
          <a:bodyPr/>
          <a:lstStyle/>
          <a:p>
            <a:pPr>
              <a:lnSpc>
                <a:spcPct val="90000"/>
              </a:lnSpc>
              <a:buFont typeface="Wingdings" panose="05000000000000000000" pitchFamily="2" charset="2"/>
              <a:buNone/>
            </a:pPr>
            <a:r>
              <a:rPr lang="en-US" altLang="en-US" dirty="0"/>
              <a:t>The key to successful HRP is getting the </a:t>
            </a:r>
            <a:r>
              <a:rPr lang="en-US" altLang="en-US" b="1" dirty="0">
                <a:solidFill>
                  <a:schemeClr val="folHlink"/>
                </a:solidFill>
                <a:effectLst>
                  <a:outerShdw blurRad="38100" dist="38100" dir="2700000" algn="tl">
                    <a:srgbClr val="000000"/>
                  </a:outerShdw>
                </a:effectLst>
              </a:rPr>
              <a:t>RIGHT PEOPLE</a:t>
            </a:r>
            <a:r>
              <a:rPr lang="en-US" altLang="en-US" dirty="0"/>
              <a:t> into the </a:t>
            </a:r>
            <a:r>
              <a:rPr lang="en-US" altLang="en-US" b="1" dirty="0">
                <a:solidFill>
                  <a:schemeClr val="folHlink"/>
                </a:solidFill>
                <a:effectLst>
                  <a:outerShdw blurRad="38100" dist="38100" dir="2700000" algn="tl">
                    <a:srgbClr val="000000"/>
                  </a:outerShdw>
                </a:effectLst>
              </a:rPr>
              <a:t>RIGHT JOBS</a:t>
            </a:r>
            <a:r>
              <a:rPr lang="en-US" altLang="en-US" dirty="0"/>
              <a:t> at the </a:t>
            </a:r>
            <a:r>
              <a:rPr lang="en-US" altLang="en-US" b="1" dirty="0">
                <a:solidFill>
                  <a:schemeClr val="folHlink"/>
                </a:solidFill>
                <a:effectLst>
                  <a:outerShdw blurRad="38100" dist="38100" dir="2700000" algn="tl">
                    <a:srgbClr val="000000"/>
                  </a:outerShdw>
                </a:effectLst>
              </a:rPr>
              <a:t>RIGHT TIME</a:t>
            </a:r>
          </a:p>
          <a:p>
            <a:pPr>
              <a:lnSpc>
                <a:spcPct val="90000"/>
              </a:lnSpc>
              <a:buFont typeface="Wingdings" panose="05000000000000000000" pitchFamily="2" charset="2"/>
              <a:buNone/>
            </a:pPr>
            <a:endParaRPr lang="en-US" altLang="en-US" b="1" dirty="0">
              <a:solidFill>
                <a:schemeClr val="folHlink"/>
              </a:solidFill>
              <a:effectLst>
                <a:outerShdw blurRad="38100" dist="38100" dir="2700000" algn="tl">
                  <a:srgbClr val="000000"/>
                </a:outerShdw>
              </a:effectLst>
            </a:endParaRPr>
          </a:p>
          <a:p>
            <a:pPr>
              <a:lnSpc>
                <a:spcPct val="90000"/>
              </a:lnSpc>
              <a:buFont typeface="Wingdings" panose="05000000000000000000" pitchFamily="2" charset="2"/>
              <a:buNone/>
            </a:pPr>
            <a:r>
              <a:rPr lang="en-US" altLang="en-US" b="1" u="sng" dirty="0">
                <a:solidFill>
                  <a:schemeClr val="folHlink"/>
                </a:solidFill>
                <a:effectLst>
                  <a:outerShdw blurRad="38100" dist="38100" dir="2700000" algn="tl">
                    <a:srgbClr val="000000"/>
                  </a:outerShdw>
                </a:effectLst>
              </a:rPr>
              <a:t>Group Activity</a:t>
            </a:r>
          </a:p>
          <a:p>
            <a:pPr>
              <a:lnSpc>
                <a:spcPct val="90000"/>
              </a:lnSpc>
              <a:buFont typeface="Wingdings" panose="05000000000000000000" pitchFamily="2" charset="2"/>
              <a:buNone/>
            </a:pPr>
            <a:r>
              <a:rPr lang="en-US" altLang="en-US" dirty="0"/>
              <a:t>In groups suggest three possible reasons why a business might find itself experiencing a shortage of a particular skill/type of employee                                </a:t>
            </a:r>
            <a:r>
              <a:rPr lang="en-US" altLang="en-US" b="1" i="1" dirty="0">
                <a:solidFill>
                  <a:srgbClr val="FF0000"/>
                </a:solidFill>
                <a:effectLst>
                  <a:outerShdw blurRad="38100" dist="38100" dir="2700000" algn="tl">
                    <a:srgbClr val="000000"/>
                  </a:outerShdw>
                </a:effectLst>
              </a:rPr>
              <a:t>ANSWER</a:t>
            </a:r>
          </a:p>
        </p:txBody>
      </p:sp>
      <p:sp>
        <p:nvSpPr>
          <p:cNvPr id="390152" name="AutoShape 8">
            <a:hlinkClick r:id="" action="ppaction://noaction" highlightClick="1">
              <a:snd r:embed="rId3" name="chimes.wav"/>
            </a:hlinkClick>
          </p:cNvPr>
          <p:cNvSpPr>
            <a:spLocks noChangeArrowheads="1"/>
          </p:cNvSpPr>
          <p:nvPr/>
        </p:nvSpPr>
        <p:spPr bwMode="auto">
          <a:xfrm>
            <a:off x="6477000" y="5791200"/>
            <a:ext cx="4191000" cy="609600"/>
          </a:xfrm>
          <a:prstGeom prst="actionButtonSound">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390153" name="Picture 9" descr="D:\PFiles\MSOffice\Clipart\standard\stddir4\pe03230_.wm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6482" y="5323681"/>
            <a:ext cx="1905000" cy="935037"/>
          </a:xfrm>
          <a:prstGeom prst="rect">
            <a:avLst/>
          </a:prstGeom>
          <a:noFill/>
          <a:extLst>
            <a:ext uri="{909E8E84-426E-40DD-AFC4-6F175D3DCCD1}">
              <a14:hiddenFill xmlns:a14="http://schemas.microsoft.com/office/drawing/2010/main">
                <a:solidFill>
                  <a:srgbClr val="FFFFFF"/>
                </a:solidFill>
              </a14:hiddenFill>
            </a:ext>
          </a:extLst>
        </p:spPr>
      </p:pic>
      <p:pic>
        <p:nvPicPr>
          <p:cNvPr id="390154" name="Picture 10" descr="D:\PFiles\MSOffice\Clipart\standard\stddir4\sl01373_.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61764" y="4819651"/>
            <a:ext cx="1100138" cy="1103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60009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2196" name="Rectangle 4"/>
          <p:cNvSpPr>
            <a:spLocks noGrp="1" noChangeArrowheads="1"/>
          </p:cNvSpPr>
          <p:nvPr>
            <p:ph type="title"/>
          </p:nvPr>
        </p:nvSpPr>
        <p:spPr>
          <a:xfrm>
            <a:off x="2874964" y="457200"/>
            <a:ext cx="7793037" cy="1143000"/>
          </a:xfrm>
        </p:spPr>
        <p:txBody>
          <a:bodyPr/>
          <a:lstStyle/>
          <a:p>
            <a:r>
              <a:rPr lang="en-US" altLang="en-US" b="1">
                <a:solidFill>
                  <a:schemeClr val="tx1"/>
                </a:solidFill>
                <a:effectLst>
                  <a:outerShdw blurRad="38100" dist="38100" dir="2700000" algn="tl">
                    <a:srgbClr val="000000"/>
                  </a:outerShdw>
                </a:effectLst>
              </a:rPr>
              <a:t>HUMAN RESOURCE PLANNING</a:t>
            </a:r>
            <a:endParaRPr lang="en-GB" altLang="en-US" b="1">
              <a:solidFill>
                <a:schemeClr val="tx1"/>
              </a:solidFill>
              <a:effectLst>
                <a:outerShdw blurRad="38100" dist="38100" dir="2700000" algn="tl">
                  <a:srgbClr val="000000"/>
                </a:outerShdw>
              </a:effectLst>
            </a:endParaRPr>
          </a:p>
        </p:txBody>
      </p:sp>
      <p:sp>
        <p:nvSpPr>
          <p:cNvPr id="392197" name="Rectangle 5"/>
          <p:cNvSpPr>
            <a:spLocks noGrp="1" noChangeArrowheads="1"/>
          </p:cNvSpPr>
          <p:nvPr>
            <p:ph idx="1"/>
          </p:nvPr>
        </p:nvSpPr>
        <p:spPr>
          <a:xfrm>
            <a:off x="1941514" y="1905000"/>
            <a:ext cx="8726487" cy="4459288"/>
          </a:xfrm>
        </p:spPr>
        <p:txBody>
          <a:bodyPr/>
          <a:lstStyle/>
          <a:p>
            <a:pPr>
              <a:lnSpc>
                <a:spcPct val="90000"/>
              </a:lnSpc>
              <a:buFont typeface="Wingdings" panose="05000000000000000000" pitchFamily="2" charset="2"/>
              <a:buNone/>
            </a:pPr>
            <a:r>
              <a:rPr lang="en-US" altLang="en-US" sz="2800" b="1" u="sng">
                <a:solidFill>
                  <a:schemeClr val="folHlink"/>
                </a:solidFill>
                <a:effectLst>
                  <a:outerShdw blurRad="38100" dist="38100" dir="2700000" algn="tl">
                    <a:srgbClr val="000000"/>
                  </a:outerShdw>
                </a:effectLst>
              </a:rPr>
              <a:t>WHY IS HRP NECESSARY?</a:t>
            </a:r>
          </a:p>
          <a:p>
            <a:pPr>
              <a:lnSpc>
                <a:spcPct val="90000"/>
              </a:lnSpc>
            </a:pPr>
            <a:r>
              <a:rPr lang="en-US" altLang="en-US" sz="2800" b="1">
                <a:solidFill>
                  <a:schemeClr val="folHlink"/>
                </a:solidFill>
                <a:effectLst>
                  <a:outerShdw blurRad="38100" dist="38100" dir="2700000" algn="tl">
                    <a:srgbClr val="000000"/>
                  </a:outerShdw>
                </a:effectLst>
              </a:rPr>
              <a:t>To plan for training of staff who’s skills are in short supply</a:t>
            </a:r>
            <a:r>
              <a:rPr lang="en-US" altLang="en-US" sz="2800"/>
              <a:t> – training must be planned  &amp; delivered in advance and this must be ongoing to ensure there will be an adequately skilled workforce for the business</a:t>
            </a:r>
          </a:p>
          <a:p>
            <a:pPr>
              <a:lnSpc>
                <a:spcPct val="90000"/>
              </a:lnSpc>
            </a:pPr>
            <a:r>
              <a:rPr lang="en-US" altLang="en-US" sz="2800" b="1">
                <a:solidFill>
                  <a:schemeClr val="folHlink"/>
                </a:solidFill>
                <a:effectLst>
                  <a:outerShdw blurRad="38100" dist="38100" dir="2700000" algn="tl">
                    <a:srgbClr val="000000"/>
                  </a:outerShdw>
                </a:effectLst>
              </a:rPr>
              <a:t>Employment protection legislation</a:t>
            </a:r>
            <a:r>
              <a:rPr lang="en-US" altLang="en-US" sz="2800"/>
              <a:t> – It takes time to shed employees which can give businesses a bad reputation. Therefore when recruitment is required it may make it more difficult and may even alienate customers and potential customers</a:t>
            </a:r>
          </a:p>
          <a:p>
            <a:pPr>
              <a:lnSpc>
                <a:spcPct val="90000"/>
              </a:lnSpc>
            </a:pPr>
            <a:endParaRPr lang="en-US" altLang="en-US" sz="2800"/>
          </a:p>
        </p:txBody>
      </p:sp>
      <p:pic>
        <p:nvPicPr>
          <p:cNvPr id="392198" name="Picture 6" descr="D:\PFiles\MSOffice\Clipart\homeanim\ag00385_.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220201" y="5680076"/>
            <a:ext cx="1954213" cy="1177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950716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2197">
                                            <p:txEl>
                                              <p:pRg st="0" end="0"/>
                                            </p:txEl>
                                          </p:spTgt>
                                        </p:tgtEl>
                                        <p:attrNameLst>
                                          <p:attrName>style.visibility</p:attrName>
                                        </p:attrNameLst>
                                      </p:cBhvr>
                                      <p:to>
                                        <p:strVal val="visible"/>
                                      </p:to>
                                    </p:set>
                                    <p:anim calcmode="lin" valueType="num">
                                      <p:cBhvr additive="base">
                                        <p:cTn id="7" dur="500" fill="hold"/>
                                        <p:tgtEl>
                                          <p:spTgt spid="39219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9219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2197">
                                            <p:txEl>
                                              <p:pRg st="1" end="1"/>
                                            </p:txEl>
                                          </p:spTgt>
                                        </p:tgtEl>
                                        <p:attrNameLst>
                                          <p:attrName>style.visibility</p:attrName>
                                        </p:attrNameLst>
                                      </p:cBhvr>
                                      <p:to>
                                        <p:strVal val="visible"/>
                                      </p:to>
                                    </p:set>
                                    <p:anim calcmode="lin" valueType="num">
                                      <p:cBhvr additive="base">
                                        <p:cTn id="13" dur="500" fill="hold"/>
                                        <p:tgtEl>
                                          <p:spTgt spid="39219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9219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92197">
                                            <p:txEl>
                                              <p:pRg st="2" end="2"/>
                                            </p:txEl>
                                          </p:spTgt>
                                        </p:tgtEl>
                                        <p:attrNameLst>
                                          <p:attrName>style.visibility</p:attrName>
                                        </p:attrNameLst>
                                      </p:cBhvr>
                                      <p:to>
                                        <p:strVal val="visible"/>
                                      </p:to>
                                    </p:set>
                                    <p:anim calcmode="lin" valueType="num">
                                      <p:cBhvr additive="base">
                                        <p:cTn id="19" dur="500" fill="hold"/>
                                        <p:tgtEl>
                                          <p:spTgt spid="39219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92197">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par>
                          <p:cTn id="21" fill="hold" nodeType="afterGroup">
                            <p:stCondLst>
                              <p:cond delay="500"/>
                            </p:stCondLst>
                            <p:childTnLst>
                              <p:par>
                                <p:cTn id="22" presetID="12" presetClass="entr" presetSubtype="4" fill="hold" nodeType="afterEffect">
                                  <p:stCondLst>
                                    <p:cond delay="0"/>
                                  </p:stCondLst>
                                  <p:childTnLst>
                                    <p:set>
                                      <p:cBhvr>
                                        <p:cTn id="23" dur="1" fill="hold">
                                          <p:stCondLst>
                                            <p:cond delay="0"/>
                                          </p:stCondLst>
                                        </p:cTn>
                                        <p:tgtEl>
                                          <p:spTgt spid="392198"/>
                                        </p:tgtEl>
                                        <p:attrNameLst>
                                          <p:attrName>style.visibility</p:attrName>
                                        </p:attrNameLst>
                                      </p:cBhvr>
                                      <p:to>
                                        <p:strVal val="visible"/>
                                      </p:to>
                                    </p:set>
                                    <p:anim calcmode="lin" valueType="num">
                                      <p:cBhvr additive="base">
                                        <p:cTn id="24" dur="500"/>
                                        <p:tgtEl>
                                          <p:spTgt spid="392198"/>
                                        </p:tgtEl>
                                        <p:attrNameLst>
                                          <p:attrName>ppt_y</p:attrName>
                                        </p:attrNameLst>
                                      </p:cBhvr>
                                      <p:tavLst>
                                        <p:tav tm="0">
                                          <p:val>
                                            <p:strVal val="#ppt_y+#ppt_h*1.125000"/>
                                          </p:val>
                                        </p:tav>
                                        <p:tav tm="100000">
                                          <p:val>
                                            <p:strVal val="#ppt_y"/>
                                          </p:val>
                                        </p:tav>
                                      </p:tavLst>
                                    </p:anim>
                                    <p:animEffect transition="in" filter="wipe(up)">
                                      <p:cBhvr>
                                        <p:cTn id="25" dur="500"/>
                                        <p:tgtEl>
                                          <p:spTgt spid="392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7" grpId="0" build="p" autoUpdateAnimBg="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4244" name="Rectangle 4"/>
          <p:cNvSpPr>
            <a:spLocks noGrp="1" noChangeArrowheads="1"/>
          </p:cNvSpPr>
          <p:nvPr>
            <p:ph type="title"/>
          </p:nvPr>
        </p:nvSpPr>
        <p:spPr>
          <a:xfrm>
            <a:off x="2874964" y="457200"/>
            <a:ext cx="7793037" cy="1143000"/>
          </a:xfrm>
        </p:spPr>
        <p:txBody>
          <a:bodyPr/>
          <a:lstStyle/>
          <a:p>
            <a:r>
              <a:rPr lang="en-US" altLang="en-US" b="1">
                <a:solidFill>
                  <a:schemeClr val="tx1"/>
                </a:solidFill>
                <a:effectLst>
                  <a:outerShdw blurRad="38100" dist="38100" dir="2700000" algn="tl">
                    <a:srgbClr val="000000"/>
                  </a:outerShdw>
                </a:effectLst>
              </a:rPr>
              <a:t>HUMAN RESOURCE PLANNING</a:t>
            </a:r>
            <a:endParaRPr lang="en-GB" altLang="en-US" b="1">
              <a:solidFill>
                <a:schemeClr val="tx1"/>
              </a:solidFill>
              <a:effectLst>
                <a:outerShdw blurRad="38100" dist="38100" dir="2700000" algn="tl">
                  <a:srgbClr val="000000"/>
                </a:outerShdw>
              </a:effectLst>
            </a:endParaRPr>
          </a:p>
        </p:txBody>
      </p:sp>
      <p:sp>
        <p:nvSpPr>
          <p:cNvPr id="394245" name="Rectangle 5"/>
          <p:cNvSpPr>
            <a:spLocks noGrp="1" noChangeArrowheads="1"/>
          </p:cNvSpPr>
          <p:nvPr>
            <p:ph idx="1"/>
          </p:nvPr>
        </p:nvSpPr>
        <p:spPr>
          <a:xfrm>
            <a:off x="1524000" y="2017714"/>
            <a:ext cx="8955088" cy="4535487"/>
          </a:xfrm>
        </p:spPr>
        <p:txBody>
          <a:bodyPr/>
          <a:lstStyle/>
          <a:p>
            <a:r>
              <a:rPr lang="en-US" altLang="en-US" sz="2800" b="1">
                <a:solidFill>
                  <a:schemeClr val="folHlink"/>
                </a:solidFill>
                <a:effectLst>
                  <a:outerShdw blurRad="38100" dist="38100" dir="2700000" algn="tl">
                    <a:srgbClr val="000000"/>
                  </a:outerShdw>
                </a:effectLst>
              </a:rPr>
              <a:t>Rapid technological change</a:t>
            </a:r>
            <a:r>
              <a:rPr lang="en-US" altLang="en-US" sz="2800"/>
              <a:t> – As this increases the need for retraining of staff to be able to use new technology (e.g. computers). Also staff must be assessed for their retraining potential and Labour Flexibility</a:t>
            </a:r>
          </a:p>
          <a:p>
            <a:pPr>
              <a:buFont typeface="Wingdings" panose="05000000000000000000" pitchFamily="2" charset="2"/>
              <a:buNone/>
            </a:pPr>
            <a:endParaRPr lang="en-US" altLang="en-US" sz="2800"/>
          </a:p>
          <a:p>
            <a:r>
              <a:rPr lang="en-US" altLang="en-US" sz="2800" b="1">
                <a:solidFill>
                  <a:schemeClr val="folHlink"/>
                </a:solidFill>
                <a:effectLst>
                  <a:outerShdw blurRad="38100" dist="38100" dir="2700000" algn="tl">
                    <a:srgbClr val="000000"/>
                  </a:outerShdw>
                </a:effectLst>
              </a:rPr>
              <a:t>Specific skills shortages</a:t>
            </a:r>
            <a:r>
              <a:rPr lang="en-US" altLang="en-US" sz="2800"/>
              <a:t> – As there are specific skills shortages in some industries (e.g. education) careful planning will be required</a:t>
            </a:r>
          </a:p>
          <a:p>
            <a:endParaRPr lang="en-US" altLang="en-US" sz="2800"/>
          </a:p>
        </p:txBody>
      </p:sp>
    </p:spTree>
    <p:extLst>
      <p:ext uri="{BB962C8B-B14F-4D97-AF65-F5344CB8AC3E}">
        <p14:creationId xmlns:p14="http://schemas.microsoft.com/office/powerpoint/2010/main" val="271976052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4245">
                                            <p:txEl>
                                              <p:pRg st="0" end="0"/>
                                            </p:txEl>
                                          </p:spTgt>
                                        </p:tgtEl>
                                        <p:attrNameLst>
                                          <p:attrName>style.visibility</p:attrName>
                                        </p:attrNameLst>
                                      </p:cBhvr>
                                      <p:to>
                                        <p:strVal val="visible"/>
                                      </p:to>
                                    </p:set>
                                    <p:anim calcmode="lin" valueType="num">
                                      <p:cBhvr additive="base">
                                        <p:cTn id="7" dur="500" fill="hold"/>
                                        <p:tgtEl>
                                          <p:spTgt spid="39424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9424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4245">
                                            <p:txEl>
                                              <p:pRg st="2" end="2"/>
                                            </p:txEl>
                                          </p:spTgt>
                                        </p:tgtEl>
                                        <p:attrNameLst>
                                          <p:attrName>style.visibility</p:attrName>
                                        </p:attrNameLst>
                                      </p:cBhvr>
                                      <p:to>
                                        <p:strVal val="visible"/>
                                      </p:to>
                                    </p:set>
                                    <p:anim calcmode="lin" valueType="num">
                                      <p:cBhvr additive="base">
                                        <p:cTn id="13" dur="500" fill="hold"/>
                                        <p:tgtEl>
                                          <p:spTgt spid="39424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9424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5" grpId="0" build="p"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8340" name="Rectangle 1028"/>
          <p:cNvSpPr>
            <a:spLocks noGrp="1" noChangeArrowheads="1"/>
          </p:cNvSpPr>
          <p:nvPr>
            <p:ph type="title"/>
          </p:nvPr>
        </p:nvSpPr>
        <p:spPr>
          <a:xfrm>
            <a:off x="2874964" y="457200"/>
            <a:ext cx="7793037" cy="1143000"/>
          </a:xfrm>
        </p:spPr>
        <p:txBody>
          <a:bodyPr/>
          <a:lstStyle/>
          <a:p>
            <a:r>
              <a:rPr lang="en-US" altLang="en-US" b="1">
                <a:solidFill>
                  <a:schemeClr val="tx1"/>
                </a:solidFill>
                <a:effectLst>
                  <a:outerShdw blurRad="38100" dist="38100" dir="2700000" algn="tl">
                    <a:srgbClr val="000000"/>
                  </a:outerShdw>
                </a:effectLst>
              </a:rPr>
              <a:t>HUMAN RESOURCE PLANNING</a:t>
            </a:r>
            <a:endParaRPr lang="en-GB" altLang="en-US" b="1">
              <a:solidFill>
                <a:schemeClr val="tx1"/>
              </a:solidFill>
              <a:effectLst>
                <a:outerShdw blurRad="38100" dist="38100" dir="2700000" algn="tl">
                  <a:srgbClr val="000000"/>
                </a:outerShdw>
              </a:effectLst>
            </a:endParaRPr>
          </a:p>
        </p:txBody>
      </p:sp>
      <p:sp>
        <p:nvSpPr>
          <p:cNvPr id="398341" name="Rectangle 1029"/>
          <p:cNvSpPr>
            <a:spLocks noGrp="1" noChangeArrowheads="1"/>
          </p:cNvSpPr>
          <p:nvPr>
            <p:ph idx="1"/>
          </p:nvPr>
        </p:nvSpPr>
        <p:spPr>
          <a:xfrm>
            <a:off x="1524000" y="2017713"/>
            <a:ext cx="8955088" cy="4114800"/>
          </a:xfrm>
        </p:spPr>
        <p:txBody>
          <a:bodyPr>
            <a:normAutofit fontScale="92500" lnSpcReduction="10000"/>
          </a:bodyPr>
          <a:lstStyle/>
          <a:p>
            <a:pPr>
              <a:lnSpc>
                <a:spcPct val="90000"/>
              </a:lnSpc>
              <a:buFont typeface="Wingdings" panose="05000000000000000000" pitchFamily="2" charset="2"/>
              <a:buNone/>
            </a:pPr>
            <a:r>
              <a:rPr lang="en-US" altLang="en-US" sz="2800" b="1" u="sng">
                <a:solidFill>
                  <a:schemeClr val="folHlink"/>
                </a:solidFill>
                <a:effectLst>
                  <a:outerShdw blurRad="38100" dist="38100" dir="2700000" algn="tl">
                    <a:srgbClr val="000000"/>
                  </a:outerShdw>
                </a:effectLst>
              </a:rPr>
              <a:t>LABOUR MARKET INFORMATION</a:t>
            </a:r>
          </a:p>
          <a:p>
            <a:pPr>
              <a:lnSpc>
                <a:spcPct val="90000"/>
              </a:lnSpc>
              <a:buFont typeface="Wingdings" panose="05000000000000000000" pitchFamily="2" charset="2"/>
              <a:buNone/>
            </a:pPr>
            <a:r>
              <a:rPr lang="en-US" altLang="en-US" sz="2800"/>
              <a:t>Businesses need to look at the following types of external labour market information</a:t>
            </a:r>
          </a:p>
          <a:p>
            <a:pPr>
              <a:lnSpc>
                <a:spcPct val="90000"/>
              </a:lnSpc>
            </a:pPr>
            <a:r>
              <a:rPr lang="en-US" altLang="en-US" sz="2800" b="1">
                <a:solidFill>
                  <a:schemeClr val="folHlink"/>
                </a:solidFill>
                <a:effectLst>
                  <a:outerShdw blurRad="38100" dist="38100" dir="2700000" algn="tl">
                    <a:srgbClr val="000000"/>
                  </a:outerShdw>
                </a:effectLst>
                <a:cs typeface="Times New Roman" panose="02020603050405020304" pitchFamily="18" charset="0"/>
              </a:rPr>
              <a:t>Local employment trends – </a:t>
            </a:r>
            <a:r>
              <a:rPr lang="en-US" altLang="en-US" sz="2800">
                <a:cs typeface="Times New Roman" panose="02020603050405020304" pitchFamily="18" charset="0"/>
              </a:rPr>
              <a:t>These are the employment figures for an area like Bradford. Firms need to monitor these so that they can assess whether there will be adequate employees available for them when needed.(particularly new companies)</a:t>
            </a:r>
            <a:endParaRPr lang="en-US" altLang="en-US" sz="2800" b="1">
              <a:solidFill>
                <a:schemeClr val="folHlink"/>
              </a:solidFill>
              <a:effectLst>
                <a:outerShdw blurRad="38100" dist="38100" dir="2700000" algn="tl">
                  <a:srgbClr val="000000"/>
                </a:outerShdw>
              </a:effectLst>
              <a:cs typeface="Times New Roman" panose="02020603050405020304" pitchFamily="18" charset="0"/>
            </a:endParaRPr>
          </a:p>
          <a:p>
            <a:pPr>
              <a:lnSpc>
                <a:spcPct val="90000"/>
              </a:lnSpc>
            </a:pPr>
            <a:r>
              <a:rPr lang="en-US" altLang="en-US" sz="2800" b="1">
                <a:solidFill>
                  <a:schemeClr val="folHlink"/>
                </a:solidFill>
                <a:effectLst>
                  <a:outerShdw blurRad="38100" dist="38100" dir="2700000" algn="tl">
                    <a:srgbClr val="000000"/>
                  </a:outerShdw>
                </a:effectLst>
                <a:cs typeface="Times New Roman" panose="02020603050405020304" pitchFamily="18" charset="0"/>
              </a:rPr>
              <a:t>Local skills shortages – </a:t>
            </a:r>
            <a:r>
              <a:rPr lang="en-US" altLang="en-US" sz="2800">
                <a:cs typeface="Times New Roman" panose="02020603050405020304" pitchFamily="18" charset="0"/>
              </a:rPr>
              <a:t>These give details of the type of anticipated skills shortages that businesses may have in a particular area. Businesses will have to look at the figures to plan future training programmes </a:t>
            </a:r>
            <a:endParaRPr lang="en-US" altLang="en-US" sz="2800" b="1">
              <a:solidFill>
                <a:schemeClr val="folHlink"/>
              </a:solidFill>
              <a:effectLst>
                <a:outerShdw blurRad="38100" dist="38100" dir="2700000" algn="tl">
                  <a:srgbClr val="000000"/>
                </a:outerShdw>
              </a:effectLst>
              <a:cs typeface="Times New Roman" panose="02020603050405020304" pitchFamily="18" charset="0"/>
            </a:endParaRPr>
          </a:p>
          <a:p>
            <a:pPr>
              <a:lnSpc>
                <a:spcPct val="90000"/>
              </a:lnSpc>
              <a:buFont typeface="Wingdings" panose="05000000000000000000" pitchFamily="2" charset="2"/>
              <a:buNone/>
            </a:pPr>
            <a:endParaRPr lang="en-GB" altLang="en-US" sz="2800"/>
          </a:p>
        </p:txBody>
      </p:sp>
    </p:spTree>
    <p:extLst>
      <p:ext uri="{BB962C8B-B14F-4D97-AF65-F5344CB8AC3E}">
        <p14:creationId xmlns:p14="http://schemas.microsoft.com/office/powerpoint/2010/main" val="208176341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8341">
                                            <p:txEl>
                                              <p:pRg st="0" end="0"/>
                                            </p:txEl>
                                          </p:spTgt>
                                        </p:tgtEl>
                                        <p:attrNameLst>
                                          <p:attrName>style.visibility</p:attrName>
                                        </p:attrNameLst>
                                      </p:cBhvr>
                                      <p:to>
                                        <p:strVal val="visible"/>
                                      </p:to>
                                    </p:set>
                                    <p:anim calcmode="lin" valueType="num">
                                      <p:cBhvr additive="base">
                                        <p:cTn id="7" dur="500" fill="hold"/>
                                        <p:tgtEl>
                                          <p:spTgt spid="39834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98341">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8341">
                                            <p:txEl>
                                              <p:pRg st="1" end="1"/>
                                            </p:txEl>
                                          </p:spTgt>
                                        </p:tgtEl>
                                        <p:attrNameLst>
                                          <p:attrName>style.visibility</p:attrName>
                                        </p:attrNameLst>
                                      </p:cBhvr>
                                      <p:to>
                                        <p:strVal val="visible"/>
                                      </p:to>
                                    </p:set>
                                    <p:anim calcmode="lin" valueType="num">
                                      <p:cBhvr additive="base">
                                        <p:cTn id="13" dur="500" fill="hold"/>
                                        <p:tgtEl>
                                          <p:spTgt spid="39834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98341">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98341">
                                            <p:txEl>
                                              <p:pRg st="2" end="2"/>
                                            </p:txEl>
                                          </p:spTgt>
                                        </p:tgtEl>
                                        <p:attrNameLst>
                                          <p:attrName>style.visibility</p:attrName>
                                        </p:attrNameLst>
                                      </p:cBhvr>
                                      <p:to>
                                        <p:strVal val="visible"/>
                                      </p:to>
                                    </p:set>
                                    <p:anim calcmode="lin" valueType="num">
                                      <p:cBhvr additive="base">
                                        <p:cTn id="19" dur="500" fill="hold"/>
                                        <p:tgtEl>
                                          <p:spTgt spid="39834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98341">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98341">
                                            <p:txEl>
                                              <p:pRg st="3" end="3"/>
                                            </p:txEl>
                                          </p:spTgt>
                                        </p:tgtEl>
                                        <p:attrNameLst>
                                          <p:attrName>style.visibility</p:attrName>
                                        </p:attrNameLst>
                                      </p:cBhvr>
                                      <p:to>
                                        <p:strVal val="visible"/>
                                      </p:to>
                                    </p:set>
                                    <p:anim calcmode="lin" valueType="num">
                                      <p:cBhvr additive="base">
                                        <p:cTn id="25" dur="500" fill="hold"/>
                                        <p:tgtEl>
                                          <p:spTgt spid="39834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98341">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41"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0388" name="Rectangle 4"/>
          <p:cNvSpPr>
            <a:spLocks noGrp="1" noChangeArrowheads="1"/>
          </p:cNvSpPr>
          <p:nvPr>
            <p:ph type="title"/>
          </p:nvPr>
        </p:nvSpPr>
        <p:spPr>
          <a:xfrm>
            <a:off x="2874964" y="457200"/>
            <a:ext cx="7793037" cy="1143000"/>
          </a:xfrm>
        </p:spPr>
        <p:txBody>
          <a:bodyPr/>
          <a:lstStyle/>
          <a:p>
            <a:r>
              <a:rPr lang="en-US" altLang="en-US" b="1">
                <a:solidFill>
                  <a:schemeClr val="tx1"/>
                </a:solidFill>
                <a:effectLst>
                  <a:outerShdw blurRad="38100" dist="38100" dir="2700000" algn="tl">
                    <a:srgbClr val="000000"/>
                  </a:outerShdw>
                </a:effectLst>
              </a:rPr>
              <a:t>HUMAN RESOURCE PLANNING</a:t>
            </a:r>
            <a:endParaRPr lang="en-GB" altLang="en-US" b="1">
              <a:solidFill>
                <a:schemeClr val="tx1"/>
              </a:solidFill>
              <a:effectLst>
                <a:outerShdw blurRad="38100" dist="38100" dir="2700000" algn="tl">
                  <a:srgbClr val="000000"/>
                </a:outerShdw>
              </a:effectLst>
            </a:endParaRPr>
          </a:p>
        </p:txBody>
      </p:sp>
      <p:sp>
        <p:nvSpPr>
          <p:cNvPr id="400389" name="Rectangle 5"/>
          <p:cNvSpPr>
            <a:spLocks noGrp="1" noChangeArrowheads="1"/>
          </p:cNvSpPr>
          <p:nvPr>
            <p:ph idx="1"/>
          </p:nvPr>
        </p:nvSpPr>
        <p:spPr>
          <a:xfrm>
            <a:off x="1981200" y="2017713"/>
            <a:ext cx="8497888" cy="4114800"/>
          </a:xfrm>
        </p:spPr>
        <p:txBody>
          <a:bodyPr/>
          <a:lstStyle/>
          <a:p>
            <a:pPr>
              <a:lnSpc>
                <a:spcPct val="90000"/>
              </a:lnSpc>
            </a:pPr>
            <a:r>
              <a:rPr lang="en-US" altLang="en-US" sz="2800" b="1">
                <a:solidFill>
                  <a:schemeClr val="folHlink"/>
                </a:solidFill>
                <a:effectLst>
                  <a:outerShdw blurRad="38100" dist="38100" dir="2700000" algn="tl">
                    <a:srgbClr val="000000"/>
                  </a:outerShdw>
                </a:effectLst>
                <a:cs typeface="Times New Roman" panose="02020603050405020304" pitchFamily="18" charset="0"/>
              </a:rPr>
              <a:t>Competition for employees – </a:t>
            </a:r>
            <a:r>
              <a:rPr lang="en-US" altLang="en-US" sz="2800">
                <a:cs typeface="Times New Roman" panose="02020603050405020304" pitchFamily="18" charset="0"/>
              </a:rPr>
              <a:t>In certain areas of the UK (e.g.London) there will be greater competition for employees. Therefore businesses will have to look at the location of their businesses and think about possibly offering better remuneration packages to its employees to retain staff</a:t>
            </a:r>
            <a:endParaRPr lang="en-US" altLang="en-US" sz="2800" b="1">
              <a:solidFill>
                <a:schemeClr val="folHlink"/>
              </a:solidFill>
              <a:effectLst>
                <a:outerShdw blurRad="38100" dist="38100" dir="2700000" algn="tl">
                  <a:srgbClr val="000000"/>
                </a:outerShdw>
              </a:effectLst>
              <a:cs typeface="Times New Roman" panose="02020603050405020304" pitchFamily="18" charset="0"/>
            </a:endParaRPr>
          </a:p>
          <a:p>
            <a:pPr>
              <a:lnSpc>
                <a:spcPct val="90000"/>
              </a:lnSpc>
            </a:pPr>
            <a:r>
              <a:rPr lang="en-US" altLang="en-US" sz="2800" b="1">
                <a:solidFill>
                  <a:schemeClr val="folHlink"/>
                </a:solidFill>
                <a:effectLst>
                  <a:outerShdw blurRad="38100" dist="38100" dir="2700000" algn="tl">
                    <a:srgbClr val="000000"/>
                  </a:outerShdw>
                </a:effectLst>
                <a:cs typeface="Times New Roman" panose="02020603050405020304" pitchFamily="18" charset="0"/>
              </a:rPr>
              <a:t>Availability of labour – </a:t>
            </a:r>
            <a:r>
              <a:rPr lang="en-US" altLang="en-US" sz="2800">
                <a:cs typeface="Times New Roman" panose="02020603050405020304" pitchFamily="18" charset="0"/>
              </a:rPr>
              <a:t>These are the unemployment figures in a given area. Where unemployment is high, it will be easier to find employees, however this will depend on the type of skills that they are looking for</a:t>
            </a:r>
            <a:endParaRPr lang="en-US" altLang="en-US" sz="2800" b="1">
              <a:solidFill>
                <a:schemeClr val="folHlink"/>
              </a:solidFill>
              <a:effectLst>
                <a:outerShdw blurRad="38100" dist="38100" dir="2700000" algn="tl">
                  <a:srgbClr val="000000"/>
                </a:outerShdw>
              </a:effectLst>
              <a:cs typeface="Times New Roman" panose="02020603050405020304" pitchFamily="18" charset="0"/>
            </a:endParaRPr>
          </a:p>
          <a:p>
            <a:pPr>
              <a:lnSpc>
                <a:spcPct val="90000"/>
              </a:lnSpc>
              <a:buFont typeface="Wingdings" panose="05000000000000000000" pitchFamily="2" charset="2"/>
              <a:buNone/>
            </a:pPr>
            <a:endParaRPr lang="en-GB" altLang="en-US" sz="2800"/>
          </a:p>
        </p:txBody>
      </p:sp>
      <p:pic>
        <p:nvPicPr>
          <p:cNvPr id="400392" name="Picture 8" descr="D:\PFiles\MSOffice\Clipart\homeanim\j0076203.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787732" y="942975"/>
            <a:ext cx="1760537" cy="1074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990471"/>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0389">
                                            <p:txEl>
                                              <p:pRg st="0" end="0"/>
                                            </p:txEl>
                                          </p:spTgt>
                                        </p:tgtEl>
                                        <p:attrNameLst>
                                          <p:attrName>style.visibility</p:attrName>
                                        </p:attrNameLst>
                                      </p:cBhvr>
                                      <p:to>
                                        <p:strVal val="visible"/>
                                      </p:to>
                                    </p:set>
                                    <p:anim calcmode="lin" valueType="num">
                                      <p:cBhvr additive="base">
                                        <p:cTn id="7" dur="500" fill="hold"/>
                                        <p:tgtEl>
                                          <p:spTgt spid="40038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0389">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0389">
                                            <p:txEl>
                                              <p:pRg st="1" end="1"/>
                                            </p:txEl>
                                          </p:spTgt>
                                        </p:tgtEl>
                                        <p:attrNameLst>
                                          <p:attrName>style.visibility</p:attrName>
                                        </p:attrNameLst>
                                      </p:cBhvr>
                                      <p:to>
                                        <p:strVal val="visible"/>
                                      </p:to>
                                    </p:set>
                                    <p:anim calcmode="lin" valueType="num">
                                      <p:cBhvr additive="base">
                                        <p:cTn id="13" dur="500" fill="hold"/>
                                        <p:tgtEl>
                                          <p:spTgt spid="40038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0389">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389" grpId="0" build="p"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2436" name="Rectangle 4"/>
          <p:cNvSpPr>
            <a:spLocks noGrp="1" noChangeArrowheads="1"/>
          </p:cNvSpPr>
          <p:nvPr>
            <p:ph type="title"/>
          </p:nvPr>
        </p:nvSpPr>
        <p:spPr>
          <a:xfrm>
            <a:off x="2874964" y="457200"/>
            <a:ext cx="7793037" cy="1143000"/>
          </a:xfrm>
        </p:spPr>
        <p:txBody>
          <a:bodyPr/>
          <a:lstStyle/>
          <a:p>
            <a:r>
              <a:rPr lang="en-US" altLang="en-US" b="1">
                <a:solidFill>
                  <a:schemeClr val="tx1"/>
                </a:solidFill>
                <a:effectLst>
                  <a:outerShdw blurRad="38100" dist="38100" dir="2700000" algn="tl">
                    <a:srgbClr val="000000"/>
                  </a:outerShdw>
                </a:effectLst>
              </a:rPr>
              <a:t>HUMAN RESOURCE PLANNING</a:t>
            </a:r>
            <a:endParaRPr lang="en-GB" altLang="en-US" b="1">
              <a:solidFill>
                <a:schemeClr val="tx1"/>
              </a:solidFill>
              <a:effectLst>
                <a:outerShdw blurRad="38100" dist="38100" dir="2700000" algn="tl">
                  <a:srgbClr val="000000"/>
                </a:outerShdw>
              </a:effectLst>
            </a:endParaRPr>
          </a:p>
        </p:txBody>
      </p:sp>
      <p:sp>
        <p:nvSpPr>
          <p:cNvPr id="402437" name="Rectangle 5"/>
          <p:cNvSpPr>
            <a:spLocks noGrp="1" noChangeArrowheads="1"/>
          </p:cNvSpPr>
          <p:nvPr>
            <p:ph idx="1"/>
          </p:nvPr>
        </p:nvSpPr>
        <p:spPr>
          <a:xfrm>
            <a:off x="1828800" y="2017713"/>
            <a:ext cx="8650288" cy="4114800"/>
          </a:xfrm>
        </p:spPr>
        <p:txBody>
          <a:bodyPr>
            <a:normAutofit/>
          </a:bodyPr>
          <a:lstStyle/>
          <a:p>
            <a:pPr>
              <a:lnSpc>
                <a:spcPct val="90000"/>
              </a:lnSpc>
              <a:buFont typeface="Wingdings" panose="05000000000000000000" pitchFamily="2" charset="2"/>
              <a:buNone/>
            </a:pPr>
            <a:r>
              <a:rPr lang="en-US" altLang="en-US" sz="2800" dirty="0"/>
              <a:t>THERE ARE INTERNAL FACTORS FOR BUSINESSES TO CONSIDER:</a:t>
            </a:r>
          </a:p>
          <a:p>
            <a:pPr>
              <a:lnSpc>
                <a:spcPct val="90000"/>
              </a:lnSpc>
            </a:pPr>
            <a:r>
              <a:rPr lang="en-US" altLang="en-US" sz="2800" b="1" dirty="0">
                <a:solidFill>
                  <a:schemeClr val="folHlink"/>
                </a:solidFill>
                <a:effectLst>
                  <a:outerShdw blurRad="38100" dist="38100" dir="2700000" algn="tl">
                    <a:srgbClr val="000000"/>
                  </a:outerShdw>
                </a:effectLst>
                <a:cs typeface="Times New Roman" panose="02020603050405020304" pitchFamily="18" charset="0"/>
              </a:rPr>
              <a:t>Labour turnover – </a:t>
            </a:r>
            <a:r>
              <a:rPr lang="en-US" altLang="en-US" sz="2800" dirty="0">
                <a:cs typeface="Times New Roman" panose="02020603050405020304" pitchFamily="18" charset="0"/>
              </a:rPr>
              <a:t>This is the number of employees leaving an </a:t>
            </a:r>
            <a:r>
              <a:rPr lang="en-US" altLang="en-US" sz="2800" dirty="0" err="1">
                <a:cs typeface="Times New Roman" panose="02020603050405020304" pitchFamily="18" charset="0"/>
              </a:rPr>
              <a:t>organisation</a:t>
            </a:r>
            <a:r>
              <a:rPr lang="en-US" altLang="en-US" sz="2800" dirty="0">
                <a:cs typeface="Times New Roman" panose="02020603050405020304" pitchFamily="18" charset="0"/>
              </a:rPr>
              <a:t> and being replaced.</a:t>
            </a:r>
          </a:p>
          <a:p>
            <a:pPr>
              <a:lnSpc>
                <a:spcPct val="90000"/>
              </a:lnSpc>
              <a:buFont typeface="Wingdings" panose="05000000000000000000" pitchFamily="2" charset="2"/>
              <a:buNone/>
            </a:pPr>
            <a:endParaRPr lang="en-US" altLang="en-US" sz="2800" b="1" dirty="0">
              <a:solidFill>
                <a:schemeClr val="folHlink"/>
              </a:solidFill>
              <a:effectLst>
                <a:outerShdw blurRad="38100" dist="38100" dir="2700000" algn="tl">
                  <a:srgbClr val="000000"/>
                </a:outerShdw>
              </a:effectLst>
              <a:cs typeface="Times New Roman" panose="02020603050405020304" pitchFamily="18" charset="0"/>
            </a:endParaRPr>
          </a:p>
          <a:p>
            <a:pPr>
              <a:lnSpc>
                <a:spcPct val="90000"/>
              </a:lnSpc>
            </a:pPr>
            <a:r>
              <a:rPr lang="en-US" altLang="en-US" sz="2800" b="1" dirty="0">
                <a:solidFill>
                  <a:schemeClr val="folHlink"/>
                </a:solidFill>
                <a:effectLst>
                  <a:outerShdw blurRad="38100" dist="38100" dir="2700000" algn="tl">
                    <a:srgbClr val="000000"/>
                  </a:outerShdw>
                </a:effectLst>
                <a:cs typeface="Times New Roman" panose="02020603050405020304" pitchFamily="18" charset="0"/>
              </a:rPr>
              <a:t>Sickness – </a:t>
            </a:r>
            <a:r>
              <a:rPr lang="en-US" altLang="en-US" sz="2800" dirty="0">
                <a:cs typeface="Times New Roman" panose="02020603050405020304" pitchFamily="18" charset="0"/>
              </a:rPr>
              <a:t>Obviously employees will be sick and </a:t>
            </a:r>
            <a:r>
              <a:rPr lang="en-US" altLang="en-US" sz="2800" dirty="0" err="1">
                <a:cs typeface="Times New Roman" panose="02020603050405020304" pitchFamily="18" charset="0"/>
              </a:rPr>
              <a:t>organisations</a:t>
            </a:r>
            <a:r>
              <a:rPr lang="en-US" altLang="en-US" sz="2800" dirty="0">
                <a:cs typeface="Times New Roman" panose="02020603050405020304" pitchFamily="18" charset="0"/>
              </a:rPr>
              <a:t> will have to have contingency plans in place like temporary staff and promote multiskilling within the business to cover absence.</a:t>
            </a:r>
            <a:endParaRPr lang="en-US" altLang="en-US" sz="2800" b="1" dirty="0">
              <a:solidFill>
                <a:schemeClr val="folHlink"/>
              </a:solidFill>
              <a:effectLst>
                <a:outerShdw blurRad="38100" dist="38100" dir="2700000" algn="tl">
                  <a:srgbClr val="000000"/>
                </a:outerShdw>
              </a:effectLst>
              <a:cs typeface="Times New Roman" panose="02020603050405020304" pitchFamily="18" charset="0"/>
            </a:endParaRPr>
          </a:p>
          <a:p>
            <a:pPr>
              <a:lnSpc>
                <a:spcPct val="90000"/>
              </a:lnSpc>
              <a:buFont typeface="Wingdings" panose="05000000000000000000" pitchFamily="2" charset="2"/>
              <a:buNone/>
            </a:pPr>
            <a:endParaRPr lang="en-GB" altLang="en-US" sz="2800" b="1" dirty="0">
              <a:solidFill>
                <a:schemeClr val="folHlink"/>
              </a:solidFill>
              <a:effectLst>
                <a:outerShdw blurRad="38100" dist="38100" dir="2700000" algn="tl">
                  <a:srgbClr val="000000"/>
                </a:outerShdw>
              </a:effectLst>
            </a:endParaRPr>
          </a:p>
        </p:txBody>
      </p:sp>
      <p:pic>
        <p:nvPicPr>
          <p:cNvPr id="402444" name="Picture 12" descr="D:\PFiles\MSOffice\Clipart\homeanim\j0076129.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10180350" y="1292225"/>
            <a:ext cx="1474787" cy="1692275"/>
          </a:xfrm>
          <a:prstGeom prst="rect">
            <a:avLst/>
          </a:prstGeom>
          <a:noFill/>
          <a:extLst>
            <a:ext uri="{909E8E84-426E-40DD-AFC4-6F175D3DCCD1}">
              <a14:hiddenFill xmlns:a14="http://schemas.microsoft.com/office/drawing/2010/main">
                <a:solidFill>
                  <a:srgbClr val="FFFFFF"/>
                </a:solidFill>
              </a14:hiddenFill>
            </a:ext>
          </a:extLst>
        </p:spPr>
      </p:pic>
      <p:pic>
        <p:nvPicPr>
          <p:cNvPr id="402445" name="Picture 13" descr="D:\PFiles\MSOffice\Clipart\standard\stddir4\pe02928_.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81409" y="3400425"/>
            <a:ext cx="1371600" cy="134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3791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2437">
                                            <p:txEl>
                                              <p:pRg st="0" end="0"/>
                                            </p:txEl>
                                          </p:spTgt>
                                        </p:tgtEl>
                                        <p:attrNameLst>
                                          <p:attrName>style.visibility</p:attrName>
                                        </p:attrNameLst>
                                      </p:cBhvr>
                                      <p:to>
                                        <p:strVal val="visible"/>
                                      </p:to>
                                    </p:set>
                                    <p:anim calcmode="lin" valueType="num">
                                      <p:cBhvr additive="base">
                                        <p:cTn id="7" dur="500" fill="hold"/>
                                        <p:tgtEl>
                                          <p:spTgt spid="40243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2437">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2437">
                                            <p:txEl>
                                              <p:pRg st="1" end="1"/>
                                            </p:txEl>
                                          </p:spTgt>
                                        </p:tgtEl>
                                        <p:attrNameLst>
                                          <p:attrName>style.visibility</p:attrName>
                                        </p:attrNameLst>
                                      </p:cBhvr>
                                      <p:to>
                                        <p:strVal val="visible"/>
                                      </p:to>
                                    </p:set>
                                    <p:anim calcmode="lin" valueType="num">
                                      <p:cBhvr additive="base">
                                        <p:cTn id="13" dur="500" fill="hold"/>
                                        <p:tgtEl>
                                          <p:spTgt spid="40243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02437">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02437">
                                            <p:txEl>
                                              <p:pRg st="3" end="3"/>
                                            </p:txEl>
                                          </p:spTgt>
                                        </p:tgtEl>
                                        <p:attrNameLst>
                                          <p:attrName>style.visibility</p:attrName>
                                        </p:attrNameLst>
                                      </p:cBhvr>
                                      <p:to>
                                        <p:strVal val="visible"/>
                                      </p:to>
                                    </p:set>
                                    <p:anim calcmode="lin" valueType="num">
                                      <p:cBhvr additive="base">
                                        <p:cTn id="19" dur="500" fill="hold"/>
                                        <p:tgtEl>
                                          <p:spTgt spid="402437">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02437">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7"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5684" name="Rectangle 4"/>
          <p:cNvSpPr>
            <a:spLocks noGrp="1" noChangeArrowheads="1"/>
          </p:cNvSpPr>
          <p:nvPr>
            <p:ph type="title"/>
          </p:nvPr>
        </p:nvSpPr>
        <p:spPr>
          <a:xfrm>
            <a:off x="2874964" y="457200"/>
            <a:ext cx="7793037" cy="1143000"/>
          </a:xfrm>
        </p:spPr>
        <p:txBody>
          <a:bodyPr/>
          <a:lstStyle/>
          <a:p>
            <a:r>
              <a:rPr lang="en-US" altLang="en-US" b="1">
                <a:solidFill>
                  <a:schemeClr val="tx1"/>
                </a:solidFill>
                <a:effectLst>
                  <a:outerShdw blurRad="38100" dist="38100" dir="2700000" algn="tl">
                    <a:srgbClr val="000000"/>
                  </a:outerShdw>
                </a:effectLst>
              </a:rPr>
              <a:t>HUMAN RESOURCE PLANNING</a:t>
            </a:r>
            <a:endParaRPr lang="en-GB" altLang="en-US" b="1">
              <a:solidFill>
                <a:schemeClr val="tx1"/>
              </a:solidFill>
              <a:effectLst>
                <a:outerShdw blurRad="38100" dist="38100" dir="2700000" algn="tl">
                  <a:srgbClr val="000000"/>
                </a:outerShdw>
              </a:effectLst>
            </a:endParaRPr>
          </a:p>
        </p:txBody>
      </p:sp>
      <p:sp>
        <p:nvSpPr>
          <p:cNvPr id="455685" name="Rectangle 5"/>
          <p:cNvSpPr>
            <a:spLocks noGrp="1" noChangeArrowheads="1"/>
          </p:cNvSpPr>
          <p:nvPr>
            <p:ph idx="1"/>
          </p:nvPr>
        </p:nvSpPr>
        <p:spPr>
          <a:xfrm>
            <a:off x="1828800" y="2017713"/>
            <a:ext cx="8650288" cy="4114800"/>
          </a:xfrm>
        </p:spPr>
        <p:txBody>
          <a:bodyPr>
            <a:normAutofit lnSpcReduction="10000"/>
          </a:bodyPr>
          <a:lstStyle/>
          <a:p>
            <a:pPr>
              <a:lnSpc>
                <a:spcPct val="90000"/>
              </a:lnSpc>
            </a:pPr>
            <a:r>
              <a:rPr lang="en-US" altLang="en-US" sz="2800" b="1">
                <a:solidFill>
                  <a:schemeClr val="folHlink"/>
                </a:solidFill>
                <a:effectLst>
                  <a:outerShdw blurRad="38100" dist="38100" dir="2700000" algn="tl">
                    <a:srgbClr val="000000"/>
                  </a:outerShdw>
                </a:effectLst>
                <a:cs typeface="Times New Roman" panose="02020603050405020304" pitchFamily="18" charset="0"/>
              </a:rPr>
              <a:t>Age, skills and training – </a:t>
            </a:r>
            <a:r>
              <a:rPr lang="en-US" altLang="en-US" sz="2800">
                <a:cs typeface="Times New Roman" panose="02020603050405020304" pitchFamily="18" charset="0"/>
              </a:rPr>
              <a:t>Businesses will have to look at the age structure of their workforce and know when exactly employees will be retiring in order that they can adequately train replacement staff</a:t>
            </a:r>
            <a:r>
              <a:rPr lang="en-US" altLang="en-US" sz="2800" b="1">
                <a:solidFill>
                  <a:schemeClr val="folHlink"/>
                </a:solidFill>
                <a:effectLst>
                  <a:outerShdw blurRad="38100" dist="38100" dir="2700000" algn="tl">
                    <a:srgbClr val="000000"/>
                  </a:outerShdw>
                </a:effectLst>
                <a:cs typeface="Times New Roman" panose="02020603050405020304" pitchFamily="18" charset="0"/>
              </a:rPr>
              <a:t> </a:t>
            </a:r>
          </a:p>
          <a:p>
            <a:pPr>
              <a:lnSpc>
                <a:spcPct val="90000"/>
              </a:lnSpc>
            </a:pPr>
            <a:r>
              <a:rPr lang="en-US" altLang="en-US" sz="2800" b="1">
                <a:solidFill>
                  <a:schemeClr val="folHlink"/>
                </a:solidFill>
                <a:effectLst>
                  <a:outerShdw blurRad="38100" dist="38100" dir="2700000" algn="tl">
                    <a:srgbClr val="000000"/>
                  </a:outerShdw>
                </a:effectLst>
                <a:cs typeface="Times New Roman" panose="02020603050405020304" pitchFamily="18" charset="0"/>
              </a:rPr>
              <a:t>Succession – </a:t>
            </a:r>
            <a:r>
              <a:rPr lang="en-US" altLang="en-US" sz="2800">
                <a:cs typeface="Times New Roman" panose="02020603050405020304" pitchFamily="18" charset="0"/>
              </a:rPr>
              <a:t>This is the process by which one person ‘succeeds to’ or takes over the office or post of another person. This planned process is essential to ensure the continuity of performance in the organisation (particularly the management planning as if there is no ‘groomed’ successor it would leave a gap in the organisation structure</a:t>
            </a:r>
            <a:r>
              <a:rPr lang="en-US" altLang="en-US" sz="2800" b="1">
                <a:solidFill>
                  <a:schemeClr val="folHlink"/>
                </a:solidFill>
                <a:effectLst>
                  <a:outerShdw blurRad="38100" dist="38100" dir="2700000" algn="tl">
                    <a:srgbClr val="000000"/>
                  </a:outerShdw>
                </a:effectLst>
                <a:cs typeface="Times New Roman" panose="02020603050405020304" pitchFamily="18" charset="0"/>
              </a:rPr>
              <a:t> </a:t>
            </a:r>
            <a:r>
              <a:rPr lang="en-GB" altLang="en-US" sz="2800" b="1">
                <a:solidFill>
                  <a:schemeClr val="folHlink"/>
                </a:solidFill>
                <a:effectLst>
                  <a:outerShdw blurRad="38100" dist="38100" dir="2700000" algn="tl">
                    <a:srgbClr val="000000"/>
                  </a:outerShdw>
                </a:effectLst>
              </a:rPr>
              <a:t> </a:t>
            </a:r>
            <a:endParaRPr lang="en-US" altLang="en-US" sz="2800" b="1">
              <a:solidFill>
                <a:schemeClr val="folHlink"/>
              </a:solidFill>
              <a:effectLst>
                <a:outerShdw blurRad="38100" dist="38100" dir="2700000" algn="tl">
                  <a:srgbClr val="000000"/>
                </a:outerShdw>
              </a:effectLst>
            </a:endParaRPr>
          </a:p>
          <a:p>
            <a:pPr>
              <a:lnSpc>
                <a:spcPct val="90000"/>
              </a:lnSpc>
            </a:pPr>
            <a:endParaRPr lang="en-US" altLang="en-US" sz="2800"/>
          </a:p>
          <a:p>
            <a:pPr>
              <a:lnSpc>
                <a:spcPct val="90000"/>
              </a:lnSpc>
            </a:pPr>
            <a:endParaRPr lang="en-US" altLang="en-US" sz="2800" b="1">
              <a:solidFill>
                <a:schemeClr val="folHlink"/>
              </a:solidFill>
              <a:effectLst>
                <a:outerShdw blurRad="38100" dist="38100" dir="2700000" algn="tl">
                  <a:srgbClr val="000000"/>
                </a:outerShdw>
              </a:effectLst>
              <a:cs typeface="Times New Roman" panose="02020603050405020304" pitchFamily="18" charset="0"/>
            </a:endParaRPr>
          </a:p>
          <a:p>
            <a:pPr>
              <a:lnSpc>
                <a:spcPct val="90000"/>
              </a:lnSpc>
              <a:buFont typeface="Wingdings" panose="05000000000000000000" pitchFamily="2" charset="2"/>
              <a:buNone/>
            </a:pPr>
            <a:endParaRPr lang="en-GB" altLang="en-US" sz="2800" b="1">
              <a:solidFill>
                <a:schemeClr val="folHlink"/>
              </a:solidFill>
              <a:effectLst>
                <a:outerShdw blurRad="38100" dist="38100" dir="2700000" algn="tl">
                  <a:srgbClr val="000000"/>
                </a:outerShdw>
              </a:effectLst>
            </a:endParaRPr>
          </a:p>
        </p:txBody>
      </p:sp>
    </p:spTree>
    <p:extLst>
      <p:ext uri="{BB962C8B-B14F-4D97-AF65-F5344CB8AC3E}">
        <p14:creationId xmlns:p14="http://schemas.microsoft.com/office/powerpoint/2010/main" val="340172783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55685">
                                            <p:txEl>
                                              <p:pRg st="0" end="0"/>
                                            </p:txEl>
                                          </p:spTgt>
                                        </p:tgtEl>
                                        <p:attrNameLst>
                                          <p:attrName>style.visibility</p:attrName>
                                        </p:attrNameLst>
                                      </p:cBhvr>
                                      <p:to>
                                        <p:strVal val="visible"/>
                                      </p:to>
                                    </p:set>
                                    <p:anim calcmode="lin" valueType="num">
                                      <p:cBhvr additive="base">
                                        <p:cTn id="7" dur="500" fill="hold"/>
                                        <p:tgtEl>
                                          <p:spTgt spid="45568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5568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55685">
                                            <p:txEl>
                                              <p:pRg st="1" end="1"/>
                                            </p:txEl>
                                          </p:spTgt>
                                        </p:tgtEl>
                                        <p:attrNameLst>
                                          <p:attrName>style.visibility</p:attrName>
                                        </p:attrNameLst>
                                      </p:cBhvr>
                                      <p:to>
                                        <p:strVal val="visible"/>
                                      </p:to>
                                    </p:set>
                                    <p:anim calcmode="lin" valueType="num">
                                      <p:cBhvr additive="base">
                                        <p:cTn id="13" dur="500" fill="hold"/>
                                        <p:tgtEl>
                                          <p:spTgt spid="45568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5568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85"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57732" name="Rectangle 4"/>
          <p:cNvSpPr>
            <a:spLocks noGrp="1" noChangeArrowheads="1"/>
          </p:cNvSpPr>
          <p:nvPr>
            <p:ph type="title"/>
          </p:nvPr>
        </p:nvSpPr>
        <p:spPr>
          <a:xfrm>
            <a:off x="1828800" y="647701"/>
            <a:ext cx="7793037" cy="1143000"/>
          </a:xfrm>
        </p:spPr>
        <p:txBody>
          <a:bodyPr/>
          <a:lstStyle/>
          <a:p>
            <a:r>
              <a:rPr lang="en-US" altLang="en-US" b="1" dirty="0">
                <a:solidFill>
                  <a:schemeClr val="tx1"/>
                </a:solidFill>
                <a:effectLst>
                  <a:outerShdw blurRad="38100" dist="38100" dir="2700000" algn="tl">
                    <a:srgbClr val="000000"/>
                  </a:outerShdw>
                </a:effectLst>
              </a:rPr>
              <a:t>HUMAN RESOURCE PLANNING</a:t>
            </a:r>
            <a:endParaRPr lang="en-GB" altLang="en-US" b="1" dirty="0">
              <a:solidFill>
                <a:schemeClr val="tx1"/>
              </a:solidFill>
              <a:effectLst>
                <a:outerShdw blurRad="38100" dist="38100" dir="2700000" algn="tl">
                  <a:srgbClr val="000000"/>
                </a:outerShdw>
              </a:effectLst>
            </a:endParaRPr>
          </a:p>
        </p:txBody>
      </p:sp>
      <p:sp>
        <p:nvSpPr>
          <p:cNvPr id="457733" name="Rectangle 5"/>
          <p:cNvSpPr>
            <a:spLocks noGrp="1" noChangeArrowheads="1"/>
          </p:cNvSpPr>
          <p:nvPr>
            <p:ph idx="1"/>
          </p:nvPr>
        </p:nvSpPr>
        <p:spPr>
          <a:xfrm>
            <a:off x="1828800" y="1603665"/>
            <a:ext cx="8650288" cy="4227513"/>
          </a:xfrm>
        </p:spPr>
        <p:txBody>
          <a:bodyPr>
            <a:normAutofit fontScale="92500" lnSpcReduction="10000"/>
          </a:bodyPr>
          <a:lstStyle/>
          <a:p>
            <a:pPr>
              <a:lnSpc>
                <a:spcPct val="90000"/>
              </a:lnSpc>
              <a:buFont typeface="Wingdings" panose="05000000000000000000" pitchFamily="2" charset="2"/>
              <a:buNone/>
            </a:pPr>
            <a:r>
              <a:rPr lang="en-US" altLang="en-US" sz="2800" b="1" u="sng" dirty="0">
                <a:solidFill>
                  <a:schemeClr val="folHlink"/>
                </a:solidFill>
                <a:effectLst>
                  <a:outerShdw blurRad="38100" dist="38100" dir="2700000" algn="tl">
                    <a:srgbClr val="000000"/>
                  </a:outerShdw>
                </a:effectLst>
              </a:rPr>
              <a:t>Task</a:t>
            </a:r>
          </a:p>
          <a:p>
            <a:pPr>
              <a:lnSpc>
                <a:spcPct val="90000"/>
              </a:lnSpc>
              <a:buFont typeface="Wingdings" panose="05000000000000000000" pitchFamily="2" charset="2"/>
              <a:buNone/>
            </a:pPr>
            <a:r>
              <a:rPr lang="en-US" altLang="en-US" sz="2800" dirty="0"/>
              <a:t>What do you think are the main reasons for high labour turnover in schools and supermarkets?           </a:t>
            </a:r>
            <a:r>
              <a:rPr lang="en-US" altLang="en-US" sz="2800" b="1" i="1" dirty="0">
                <a:solidFill>
                  <a:srgbClr val="FF0000"/>
                </a:solidFill>
                <a:effectLst>
                  <a:outerShdw blurRad="38100" dist="38100" dir="2700000" algn="tl">
                    <a:srgbClr val="000000"/>
                  </a:outerShdw>
                </a:effectLst>
              </a:rPr>
              <a:t>Create a table giving reasons for both.</a:t>
            </a:r>
            <a:endParaRPr lang="en-US" altLang="en-US" sz="2800" dirty="0"/>
          </a:p>
          <a:p>
            <a:pPr>
              <a:lnSpc>
                <a:spcPct val="90000"/>
              </a:lnSpc>
            </a:pPr>
            <a:r>
              <a:rPr lang="en-US" altLang="en-US" sz="2800" dirty="0"/>
              <a:t>Also the </a:t>
            </a:r>
            <a:r>
              <a:rPr lang="en-US" altLang="en-US" sz="2800" b="1" dirty="0">
                <a:solidFill>
                  <a:srgbClr val="FF0000"/>
                </a:solidFill>
                <a:effectLst>
                  <a:outerShdw blurRad="38100" dist="38100" dir="2700000" algn="tl">
                    <a:srgbClr val="000000"/>
                  </a:outerShdw>
                </a:effectLst>
              </a:rPr>
              <a:t>economic climate</a:t>
            </a:r>
            <a:r>
              <a:rPr lang="en-US" altLang="en-US" sz="2800" dirty="0"/>
              <a:t> and the </a:t>
            </a:r>
            <a:r>
              <a:rPr lang="en-US" altLang="en-US" sz="2800" b="1" dirty="0">
                <a:solidFill>
                  <a:srgbClr val="FF0000"/>
                </a:solidFill>
                <a:effectLst>
                  <a:outerShdw blurRad="38100" dist="38100" dir="2700000" algn="tl">
                    <a:srgbClr val="000000"/>
                  </a:outerShdw>
                </a:effectLst>
              </a:rPr>
              <a:t>state of the jobs market</a:t>
            </a:r>
            <a:r>
              <a:rPr lang="en-US" altLang="en-US" sz="2800" dirty="0"/>
              <a:t> will affect labour turnover as where unemployment is high, labour turnover will be lower.</a:t>
            </a:r>
          </a:p>
          <a:p>
            <a:pPr>
              <a:lnSpc>
                <a:spcPct val="90000"/>
              </a:lnSpc>
            </a:pPr>
            <a:r>
              <a:rPr lang="en-US" altLang="en-US" sz="2800" b="1" dirty="0">
                <a:solidFill>
                  <a:srgbClr val="FF0000"/>
                </a:solidFill>
                <a:effectLst>
                  <a:outerShdw blurRad="38100" dist="38100" dir="2700000" algn="tl">
                    <a:srgbClr val="000000"/>
                  </a:outerShdw>
                </a:effectLst>
              </a:rPr>
              <a:t>Age</a:t>
            </a:r>
            <a:r>
              <a:rPr lang="en-US" altLang="en-US" sz="2800" dirty="0"/>
              <a:t> and </a:t>
            </a:r>
            <a:r>
              <a:rPr lang="en-US" altLang="en-US" sz="2800" b="1" dirty="0">
                <a:solidFill>
                  <a:srgbClr val="FF0000"/>
                </a:solidFill>
                <a:effectLst>
                  <a:outerShdw blurRad="38100" dist="38100" dir="2700000" algn="tl">
                    <a:srgbClr val="000000"/>
                  </a:outerShdw>
                </a:effectLst>
              </a:rPr>
              <a:t>length of service</a:t>
            </a:r>
            <a:r>
              <a:rPr lang="en-US" altLang="en-US" sz="2800" dirty="0"/>
              <a:t> of employees as it has been found that labour turnover is highest among young people, especially unmarried and no family and people who have only been in employment for a short time</a:t>
            </a:r>
          </a:p>
          <a:p>
            <a:pPr>
              <a:lnSpc>
                <a:spcPct val="90000"/>
              </a:lnSpc>
            </a:pPr>
            <a:endParaRPr lang="en-US" altLang="en-US" sz="2800" b="1" dirty="0">
              <a:solidFill>
                <a:schemeClr val="folHlink"/>
              </a:solidFill>
              <a:effectLst>
                <a:outerShdw blurRad="38100" dist="38100" dir="2700000" algn="tl">
                  <a:srgbClr val="000000"/>
                </a:outerShdw>
              </a:effectLst>
              <a:cs typeface="Times New Roman" panose="02020603050405020304" pitchFamily="18" charset="0"/>
            </a:endParaRPr>
          </a:p>
          <a:p>
            <a:pPr>
              <a:lnSpc>
                <a:spcPct val="90000"/>
              </a:lnSpc>
              <a:buFont typeface="Wingdings" panose="05000000000000000000" pitchFamily="2" charset="2"/>
              <a:buNone/>
            </a:pPr>
            <a:endParaRPr lang="en-GB" altLang="en-US" sz="2800" b="1" dirty="0">
              <a:solidFill>
                <a:schemeClr val="folHlink"/>
              </a:solidFill>
              <a:effectLst>
                <a:outerShdw blurRad="38100" dist="38100" dir="2700000" algn="tl">
                  <a:srgbClr val="000000"/>
                </a:outerShdw>
              </a:effectLst>
            </a:endParaRPr>
          </a:p>
        </p:txBody>
      </p:sp>
      <p:sp>
        <p:nvSpPr>
          <p:cNvPr id="457734" name="AutoShape 6">
            <a:hlinkClick r:id="" action="ppaction://noaction" highlightClick="1">
              <a:snd r:embed="rId4" name="chimes.wav"/>
            </a:hlinkClick>
          </p:cNvPr>
          <p:cNvSpPr>
            <a:spLocks noChangeArrowheads="1"/>
          </p:cNvSpPr>
          <p:nvPr/>
        </p:nvSpPr>
        <p:spPr bwMode="auto">
          <a:xfrm>
            <a:off x="7086600" y="2819400"/>
            <a:ext cx="4191000" cy="609600"/>
          </a:xfrm>
          <a:prstGeom prst="actionButtonSound">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457735" name="Picture 7" descr="D:\PFiles\MSOffice\Clipart\standard\stddir4\pe03230_.wm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17928" y="682656"/>
            <a:ext cx="2258434" cy="110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723789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57733">
                                            <p:txEl>
                                              <p:pRg st="0" end="0"/>
                                            </p:txEl>
                                          </p:spTgt>
                                        </p:tgtEl>
                                        <p:attrNameLst>
                                          <p:attrName>style.visibility</p:attrName>
                                        </p:attrNameLst>
                                      </p:cBhvr>
                                      <p:to>
                                        <p:strVal val="visible"/>
                                      </p:to>
                                    </p:set>
                                    <p:anim calcmode="lin" valueType="num">
                                      <p:cBhvr additive="base">
                                        <p:cTn id="7" dur="500" fill="hold"/>
                                        <p:tgtEl>
                                          <p:spTgt spid="45773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57733">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57733">
                                            <p:txEl>
                                              <p:pRg st="1" end="1"/>
                                            </p:txEl>
                                          </p:spTgt>
                                        </p:tgtEl>
                                        <p:attrNameLst>
                                          <p:attrName>style.visibility</p:attrName>
                                        </p:attrNameLst>
                                      </p:cBhvr>
                                      <p:to>
                                        <p:strVal val="visible"/>
                                      </p:to>
                                    </p:set>
                                    <p:anim calcmode="lin" valueType="num">
                                      <p:cBhvr additive="base">
                                        <p:cTn id="13" dur="500" fill="hold"/>
                                        <p:tgtEl>
                                          <p:spTgt spid="45773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57733">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57733">
                                            <p:txEl>
                                              <p:pRg st="2" end="2"/>
                                            </p:txEl>
                                          </p:spTgt>
                                        </p:tgtEl>
                                        <p:attrNameLst>
                                          <p:attrName>style.visibility</p:attrName>
                                        </p:attrNameLst>
                                      </p:cBhvr>
                                      <p:to>
                                        <p:strVal val="visible"/>
                                      </p:to>
                                    </p:set>
                                    <p:anim calcmode="lin" valueType="num">
                                      <p:cBhvr additive="base">
                                        <p:cTn id="19" dur="500" fill="hold"/>
                                        <p:tgtEl>
                                          <p:spTgt spid="45773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57733">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57733">
                                            <p:txEl>
                                              <p:pRg st="3" end="3"/>
                                            </p:txEl>
                                          </p:spTgt>
                                        </p:tgtEl>
                                        <p:attrNameLst>
                                          <p:attrName>style.visibility</p:attrName>
                                        </p:attrNameLst>
                                      </p:cBhvr>
                                      <p:to>
                                        <p:strVal val="visible"/>
                                      </p:to>
                                    </p:set>
                                    <p:anim calcmode="lin" valueType="num">
                                      <p:cBhvr additive="base">
                                        <p:cTn id="25" dur="500" fill="hold"/>
                                        <p:tgtEl>
                                          <p:spTgt spid="45773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57733">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733" grpId="0" build="p"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66500775"/>
              </p:ext>
            </p:extLst>
          </p:nvPr>
        </p:nvGraphicFramePr>
        <p:xfrm>
          <a:off x="1371600" y="831273"/>
          <a:ext cx="9601200" cy="5151369"/>
        </p:xfrm>
        <a:graphic>
          <a:graphicData uri="http://schemas.openxmlformats.org/drawingml/2006/table">
            <a:tbl>
              <a:tblPr firstRow="1" bandRow="1">
                <a:tableStyleId>{5940675A-B579-460E-94D1-54222C63F5DA}</a:tableStyleId>
              </a:tblPr>
              <a:tblGrid>
                <a:gridCol w="4800600">
                  <a:extLst>
                    <a:ext uri="{9D8B030D-6E8A-4147-A177-3AD203B41FA5}">
                      <a16:colId xmlns:a16="http://schemas.microsoft.com/office/drawing/2014/main" val="20000"/>
                    </a:ext>
                  </a:extLst>
                </a:gridCol>
                <a:gridCol w="4800600">
                  <a:extLst>
                    <a:ext uri="{9D8B030D-6E8A-4147-A177-3AD203B41FA5}">
                      <a16:colId xmlns:a16="http://schemas.microsoft.com/office/drawing/2014/main" val="20001"/>
                    </a:ext>
                  </a:extLst>
                </a:gridCol>
              </a:tblGrid>
              <a:tr h="912242">
                <a:tc>
                  <a:txBody>
                    <a:bodyPr/>
                    <a:lstStyle/>
                    <a:p>
                      <a:pPr algn="ctr"/>
                      <a:r>
                        <a:rPr lang="en-GB" sz="2400" b="1" dirty="0"/>
                        <a:t>REASONS FOR HIGH LABOUR TURNOVER IN SCHOOLS</a:t>
                      </a:r>
                    </a:p>
                  </a:txBody>
                  <a:tcPr/>
                </a:tc>
                <a:tc>
                  <a:txBody>
                    <a:bodyPr/>
                    <a:lstStyle/>
                    <a:p>
                      <a:pPr algn="ctr"/>
                      <a:r>
                        <a:rPr lang="en-GB" sz="2400" b="1" dirty="0"/>
                        <a:t>REASONS FOR HIGH LABOUR TURNOVER IN SUPERMARKETS</a:t>
                      </a:r>
                    </a:p>
                  </a:txBody>
                  <a:tcPr/>
                </a:tc>
                <a:extLst>
                  <a:ext uri="{0D108BD9-81ED-4DB2-BD59-A6C34878D82A}">
                    <a16:rowId xmlns:a16="http://schemas.microsoft.com/office/drawing/2014/main" val="10000"/>
                  </a:ext>
                </a:extLst>
              </a:tr>
              <a:tr h="4239127">
                <a:tc>
                  <a:txBody>
                    <a:bodyPr/>
                    <a:lstStyle/>
                    <a:p>
                      <a:endParaRPr lang="en-GB" dirty="0"/>
                    </a:p>
                  </a:txBody>
                  <a:tcPr/>
                </a:tc>
                <a:tc>
                  <a:txBody>
                    <a:bodyPr/>
                    <a:lstStyle/>
                    <a:p>
                      <a:endParaRPr lang="en-GB"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1745545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Human resources (HR)</a:t>
            </a:r>
            <a:endParaRPr lang="en-GB" dirty="0"/>
          </a:p>
        </p:txBody>
      </p:sp>
      <p:sp>
        <p:nvSpPr>
          <p:cNvPr id="3" name="Content Placeholder 2"/>
          <p:cNvSpPr>
            <a:spLocks noGrp="1"/>
          </p:cNvSpPr>
          <p:nvPr>
            <p:ph idx="1"/>
          </p:nvPr>
        </p:nvSpPr>
        <p:spPr/>
        <p:txBody>
          <a:bodyPr>
            <a:noAutofit/>
          </a:bodyPr>
          <a:lstStyle/>
          <a:p>
            <a:pPr marL="0" indent="0">
              <a:buNone/>
            </a:pPr>
            <a:r>
              <a:rPr lang="en-GB" b="1" dirty="0"/>
              <a:t>Larger businesses </a:t>
            </a:r>
            <a:r>
              <a:rPr lang="en-GB" dirty="0"/>
              <a:t>usually have whole departments dedicated to managing HR (</a:t>
            </a:r>
            <a:r>
              <a:rPr lang="en-GB" dirty="0" err="1"/>
              <a:t>e.g</a:t>
            </a:r>
            <a:r>
              <a:rPr lang="en-GB" dirty="0"/>
              <a:t> Asos, Apple, BT)</a:t>
            </a:r>
          </a:p>
          <a:p>
            <a:pPr marL="0" indent="0">
              <a:buNone/>
            </a:pPr>
            <a:endParaRPr lang="en-GB" dirty="0"/>
          </a:p>
          <a:p>
            <a:pPr marL="0" indent="0">
              <a:buNone/>
            </a:pPr>
            <a:r>
              <a:rPr lang="en-GB" dirty="0"/>
              <a:t>Some businesses, usually </a:t>
            </a:r>
            <a:r>
              <a:rPr lang="en-GB" b="1" dirty="0"/>
              <a:t>small businesses</a:t>
            </a:r>
            <a:r>
              <a:rPr lang="en-GB" dirty="0"/>
              <a:t>, choose to outsource the</a:t>
            </a:r>
          </a:p>
          <a:p>
            <a:pPr marL="0" indent="0">
              <a:buNone/>
            </a:pPr>
            <a:r>
              <a:rPr lang="en-GB" dirty="0"/>
              <a:t>management of their HR either: </a:t>
            </a:r>
          </a:p>
          <a:p>
            <a:r>
              <a:rPr lang="en-GB" dirty="0"/>
              <a:t>Entirely</a:t>
            </a:r>
          </a:p>
          <a:p>
            <a:r>
              <a:rPr lang="en-GB" dirty="0"/>
              <a:t>just for specific functions, such as payroll (</a:t>
            </a:r>
            <a:r>
              <a:rPr lang="en-GB" dirty="0" err="1"/>
              <a:t>e.g</a:t>
            </a:r>
            <a:r>
              <a:rPr lang="en-GB" dirty="0"/>
              <a:t> payroll, recruitment)</a:t>
            </a:r>
          </a:p>
          <a:p>
            <a:pPr marL="0" indent="0">
              <a:buNone/>
            </a:pPr>
            <a:endParaRPr lang="en-GB" dirty="0"/>
          </a:p>
          <a:p>
            <a:pPr marL="0" indent="0">
              <a:buNone/>
            </a:pPr>
            <a:r>
              <a:rPr lang="en-GB" dirty="0"/>
              <a:t>They may do this to save money or to draw on specialist expertise which they do not have within their business.</a:t>
            </a:r>
          </a:p>
        </p:txBody>
      </p:sp>
    </p:spTree>
    <p:extLst>
      <p:ext uri="{BB962C8B-B14F-4D97-AF65-F5344CB8AC3E}">
        <p14:creationId xmlns:p14="http://schemas.microsoft.com/office/powerpoint/2010/main" val="8896556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Need for flexibility in the workforce</a:t>
            </a:r>
            <a:endParaRPr lang="en-GB" dirty="0"/>
          </a:p>
        </p:txBody>
      </p:sp>
      <p:sp>
        <p:nvSpPr>
          <p:cNvPr id="3" name="Content Placeholder 2"/>
          <p:cNvSpPr>
            <a:spLocks noGrp="1"/>
          </p:cNvSpPr>
          <p:nvPr>
            <p:ph idx="1"/>
          </p:nvPr>
        </p:nvSpPr>
        <p:spPr>
          <a:xfrm>
            <a:off x="1371600" y="1797628"/>
            <a:ext cx="9601200" cy="3581400"/>
          </a:xfrm>
        </p:spPr>
        <p:txBody>
          <a:bodyPr>
            <a:normAutofit/>
          </a:bodyPr>
          <a:lstStyle/>
          <a:p>
            <a:pPr marL="0" indent="0">
              <a:buNone/>
            </a:pPr>
            <a:r>
              <a:rPr lang="en-GB" sz="3600" dirty="0"/>
              <a:t>HR planning involves structuring a workforce who can be flexible, as no individual works in isolation of others and is always part of a larger team when you consider both internal and external customers. A sole trader is still part of a team otherwise they wouldn’t have a business.</a:t>
            </a:r>
          </a:p>
          <a:p>
            <a:pPr marL="0" indent="0" algn="ctr">
              <a:buNone/>
            </a:pPr>
            <a:endParaRPr lang="en-GB" sz="3600" dirty="0"/>
          </a:p>
        </p:txBody>
      </p:sp>
    </p:spTree>
    <p:extLst>
      <p:ext uri="{BB962C8B-B14F-4D97-AF65-F5344CB8AC3E}">
        <p14:creationId xmlns:p14="http://schemas.microsoft.com/office/powerpoint/2010/main" val="4255694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u="sng" dirty="0"/>
              <a:t>Types of workers</a:t>
            </a:r>
          </a:p>
        </p:txBody>
      </p:sp>
      <p:sp>
        <p:nvSpPr>
          <p:cNvPr id="3" name="Content Placeholder 2"/>
          <p:cNvSpPr>
            <a:spLocks noGrp="1"/>
          </p:cNvSpPr>
          <p:nvPr>
            <p:ph idx="1"/>
          </p:nvPr>
        </p:nvSpPr>
        <p:spPr/>
        <p:txBody>
          <a:bodyPr/>
          <a:lstStyle/>
          <a:p>
            <a:r>
              <a:rPr lang="en-GB" b="1" dirty="0"/>
              <a:t>Core versus peripheral workers</a:t>
            </a:r>
          </a:p>
          <a:p>
            <a:r>
              <a:rPr lang="en-GB" b="1" dirty="0"/>
              <a:t>Full-time versus part-time workers</a:t>
            </a:r>
          </a:p>
          <a:p>
            <a:r>
              <a:rPr lang="en-GB" b="1" dirty="0"/>
              <a:t>Sub-contracting</a:t>
            </a:r>
          </a:p>
          <a:p>
            <a:r>
              <a:rPr lang="en-GB" b="1" dirty="0"/>
              <a:t>Zero hours contracts</a:t>
            </a:r>
          </a:p>
          <a:p>
            <a:r>
              <a:rPr lang="en-GB" b="1" dirty="0"/>
              <a:t>Temporary staff</a:t>
            </a:r>
          </a:p>
          <a:p>
            <a:r>
              <a:rPr lang="en-GB" b="1" dirty="0"/>
              <a:t>Agency staff</a:t>
            </a:r>
          </a:p>
          <a:p>
            <a:pPr marL="0" indent="0">
              <a:buNone/>
            </a:pPr>
            <a:endParaRPr lang="en-GB" dirty="0"/>
          </a:p>
        </p:txBody>
      </p:sp>
    </p:spTree>
    <p:extLst>
      <p:ext uri="{BB962C8B-B14F-4D97-AF65-F5344CB8AC3E}">
        <p14:creationId xmlns:p14="http://schemas.microsoft.com/office/powerpoint/2010/main" val="275449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t>Management actions to address human resource issues at an operational level:</a:t>
            </a:r>
            <a:endParaRPr lang="en-GB" dirty="0"/>
          </a:p>
        </p:txBody>
      </p:sp>
      <p:sp>
        <p:nvSpPr>
          <p:cNvPr id="3" name="Content Placeholder 2"/>
          <p:cNvSpPr>
            <a:spLocks noGrp="1"/>
          </p:cNvSpPr>
          <p:nvPr>
            <p:ph idx="1"/>
          </p:nvPr>
        </p:nvSpPr>
        <p:spPr>
          <a:xfrm>
            <a:off x="1371600" y="2286000"/>
            <a:ext cx="10380518" cy="3581400"/>
          </a:xfrm>
        </p:spPr>
        <p:txBody>
          <a:bodyPr>
            <a:normAutofit lnSpcReduction="10000"/>
          </a:bodyPr>
          <a:lstStyle/>
          <a:p>
            <a:pPr marL="0" indent="0">
              <a:buNone/>
            </a:pPr>
            <a:r>
              <a:rPr lang="en-GB" b="1" dirty="0"/>
              <a:t>Managers are responsible for the smooth operation of their department which includes all its resources.</a:t>
            </a:r>
          </a:p>
          <a:p>
            <a:pPr marL="0" indent="0">
              <a:buNone/>
            </a:pPr>
            <a:r>
              <a:rPr lang="en-GB" u="sng" dirty="0"/>
              <a:t>Example:</a:t>
            </a:r>
          </a:p>
          <a:p>
            <a:pPr marL="0" indent="0">
              <a:buNone/>
            </a:pPr>
            <a:r>
              <a:rPr lang="en-GB" dirty="0"/>
              <a:t>A member of staff has complained about unfair treatment by another individual. While the matter might have come to the attention of the HR department as a formal complaint and therefore been passed back to the manager to resolve, it may also have been reported directly to the manager informally. Either way the manager is required to sort out the issue to the satisfaction of all parties.</a:t>
            </a:r>
          </a:p>
        </p:txBody>
      </p:sp>
    </p:spTree>
    <p:extLst>
      <p:ext uri="{BB962C8B-B14F-4D97-AF65-F5344CB8AC3E}">
        <p14:creationId xmlns:p14="http://schemas.microsoft.com/office/powerpoint/2010/main" val="2310567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79318"/>
          </a:xfrm>
        </p:spPr>
        <p:txBody>
          <a:bodyPr/>
          <a:lstStyle/>
          <a:p>
            <a:r>
              <a:rPr lang="en-GB" b="1" u="sng" dirty="0"/>
              <a:t>Motivation</a:t>
            </a:r>
            <a:endParaRPr lang="en-GB" u="sng" dirty="0"/>
          </a:p>
        </p:txBody>
      </p:sp>
      <p:sp>
        <p:nvSpPr>
          <p:cNvPr id="3" name="Content Placeholder 2"/>
          <p:cNvSpPr>
            <a:spLocks noGrp="1"/>
          </p:cNvSpPr>
          <p:nvPr>
            <p:ph idx="1"/>
          </p:nvPr>
        </p:nvSpPr>
        <p:spPr>
          <a:xfrm>
            <a:off x="1371600" y="1797627"/>
            <a:ext cx="9601200" cy="4384964"/>
          </a:xfrm>
        </p:spPr>
        <p:txBody>
          <a:bodyPr>
            <a:normAutofit fontScale="77500" lnSpcReduction="20000"/>
          </a:bodyPr>
          <a:lstStyle/>
          <a:p>
            <a:pPr marL="0" indent="0">
              <a:buNone/>
            </a:pPr>
            <a:r>
              <a:rPr lang="en-GB" sz="2800" dirty="0"/>
              <a:t>HR planning involves development and training of the workforce. Businesses</a:t>
            </a:r>
          </a:p>
          <a:p>
            <a:pPr marL="0" indent="0">
              <a:buNone/>
            </a:pPr>
            <a:r>
              <a:rPr lang="en-GB" sz="2800" dirty="0"/>
              <a:t>where employees receive little or no personal development, or where there are</a:t>
            </a:r>
          </a:p>
          <a:p>
            <a:pPr marL="0" indent="0">
              <a:buNone/>
            </a:pPr>
            <a:r>
              <a:rPr lang="en-GB" sz="2800" dirty="0"/>
              <a:t>few opportunities to progress within the organisation, will lack a motivated and</a:t>
            </a:r>
          </a:p>
          <a:p>
            <a:pPr marL="0" indent="0">
              <a:buNone/>
            </a:pPr>
            <a:r>
              <a:rPr lang="en-GB" sz="2800" dirty="0"/>
              <a:t>stimulated workforce, and these employees are also less likely to be retained. Although</a:t>
            </a:r>
          </a:p>
          <a:p>
            <a:pPr marL="0" indent="0">
              <a:buNone/>
            </a:pPr>
            <a:r>
              <a:rPr lang="en-GB" sz="2800" dirty="0"/>
              <a:t>it may be assumed that many small businesses or sole traders may lack capacity to</a:t>
            </a:r>
          </a:p>
          <a:p>
            <a:pPr marL="0" indent="0">
              <a:buNone/>
            </a:pPr>
            <a:r>
              <a:rPr lang="en-GB" sz="2800" dirty="0"/>
              <a:t>train their employees, the government highlighted that two-fifths of UK businesses</a:t>
            </a:r>
          </a:p>
          <a:p>
            <a:pPr marL="0" indent="0">
              <a:buNone/>
            </a:pPr>
            <a:r>
              <a:rPr lang="en-GB" sz="2800" dirty="0"/>
              <a:t>do not train their staff, including more than half those at managerial level and even in</a:t>
            </a:r>
          </a:p>
          <a:p>
            <a:pPr marL="0" indent="0">
              <a:buNone/>
            </a:pPr>
            <a:r>
              <a:rPr lang="en-GB" sz="2800" dirty="0"/>
              <a:t>the public sector staff can be missing out on </a:t>
            </a:r>
            <a:r>
              <a:rPr lang="en-GB" sz="2800" b="1" dirty="0"/>
              <a:t>continuing professional development</a:t>
            </a:r>
          </a:p>
          <a:p>
            <a:pPr marL="0" indent="0">
              <a:buNone/>
            </a:pPr>
            <a:r>
              <a:rPr lang="en-GB" sz="2800" dirty="0"/>
              <a:t>(CPD).</a:t>
            </a:r>
          </a:p>
        </p:txBody>
      </p:sp>
    </p:spTree>
    <p:extLst>
      <p:ext uri="{BB962C8B-B14F-4D97-AF65-F5344CB8AC3E}">
        <p14:creationId xmlns:p14="http://schemas.microsoft.com/office/powerpoint/2010/main" val="266805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Engagement with business culture</a:t>
            </a:r>
            <a:endParaRPr lang="en-GB" dirty="0"/>
          </a:p>
        </p:txBody>
      </p:sp>
      <p:sp>
        <p:nvSpPr>
          <p:cNvPr id="3" name="Content Placeholder 2"/>
          <p:cNvSpPr>
            <a:spLocks noGrp="1"/>
          </p:cNvSpPr>
          <p:nvPr>
            <p:ph idx="1"/>
          </p:nvPr>
        </p:nvSpPr>
        <p:spPr/>
        <p:txBody>
          <a:bodyPr>
            <a:noAutofit/>
          </a:bodyPr>
          <a:lstStyle/>
          <a:p>
            <a:pPr marL="0" indent="0">
              <a:buNone/>
            </a:pPr>
            <a:r>
              <a:rPr lang="en-GB" dirty="0"/>
              <a:t>HR play a major role in the business culture through successful planning and ensuring employees are maximising opportunities for job satisfaction and striving for continuous improvement. </a:t>
            </a:r>
          </a:p>
          <a:p>
            <a:pPr marL="0" indent="0">
              <a:buNone/>
            </a:pPr>
            <a:r>
              <a:rPr lang="en-GB" dirty="0"/>
              <a:t>It is not an HR function to engage with business culture but rather to generate an ethos which employees recognise and portray. Reflecting on the characteristics explored throughout this unit, you might consider HR to be the hub of a business.</a:t>
            </a:r>
          </a:p>
        </p:txBody>
      </p:sp>
    </p:spTree>
    <p:extLst>
      <p:ext uri="{BB962C8B-B14F-4D97-AF65-F5344CB8AC3E}">
        <p14:creationId xmlns:p14="http://schemas.microsoft.com/office/powerpoint/2010/main" val="205324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727364"/>
          </a:xfrm>
        </p:spPr>
        <p:txBody>
          <a:bodyPr/>
          <a:lstStyle/>
          <a:p>
            <a:r>
              <a:rPr lang="en-GB" u="sng" dirty="0"/>
              <a:t>Employee satisfaction </a:t>
            </a:r>
          </a:p>
        </p:txBody>
      </p:sp>
      <p:sp>
        <p:nvSpPr>
          <p:cNvPr id="3" name="Content Placeholder 2"/>
          <p:cNvSpPr>
            <a:spLocks noGrp="1"/>
          </p:cNvSpPr>
          <p:nvPr>
            <p:ph idx="1"/>
          </p:nvPr>
        </p:nvSpPr>
        <p:spPr>
          <a:xfrm>
            <a:off x="1371600" y="1776845"/>
            <a:ext cx="9601200" cy="4090555"/>
          </a:xfrm>
        </p:spPr>
        <p:txBody>
          <a:bodyPr>
            <a:normAutofit/>
          </a:bodyPr>
          <a:lstStyle/>
          <a:p>
            <a:pPr marL="0" indent="0">
              <a:buNone/>
            </a:pPr>
            <a:r>
              <a:rPr lang="en-GB" sz="2800" dirty="0"/>
              <a:t>HR also have some responsibility for ensuring that the best potential applicants apply in the first instance by giving the best impression of the business as a place to work; for example, attracting graduates or learners considering their options for management training programmes before they leave university, school or college. Examples of businesses that demonstrate consistently high levels of employee satisfaction include Google and John Lewis Partnership (JLP).</a:t>
            </a:r>
          </a:p>
        </p:txBody>
      </p:sp>
    </p:spTree>
    <p:extLst>
      <p:ext uri="{BB962C8B-B14F-4D97-AF65-F5344CB8AC3E}">
        <p14:creationId xmlns:p14="http://schemas.microsoft.com/office/powerpoint/2010/main" val="244819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Making its Mark</a:t>
            </a:r>
            <a:endParaRPr lang="en-GB" dirty="0"/>
          </a:p>
        </p:txBody>
      </p:sp>
      <p:sp>
        <p:nvSpPr>
          <p:cNvPr id="3" name="Content Placeholder 2"/>
          <p:cNvSpPr>
            <a:spLocks noGrp="1"/>
          </p:cNvSpPr>
          <p:nvPr>
            <p:ph idx="1"/>
          </p:nvPr>
        </p:nvSpPr>
        <p:spPr/>
        <p:txBody>
          <a:bodyPr>
            <a:normAutofit/>
          </a:bodyPr>
          <a:lstStyle/>
          <a:p>
            <a:pPr marL="0" indent="0" algn="ctr">
              <a:buNone/>
            </a:pPr>
            <a:r>
              <a:rPr lang="en-GB" sz="4000" dirty="0"/>
              <a:t>Read through case study and answer questions on page 97</a:t>
            </a:r>
          </a:p>
        </p:txBody>
      </p:sp>
    </p:spTree>
    <p:extLst>
      <p:ext uri="{BB962C8B-B14F-4D97-AF65-F5344CB8AC3E}">
        <p14:creationId xmlns:p14="http://schemas.microsoft.com/office/powerpoint/2010/main" val="141586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3f945d59-14a7-492f-82db-03c464e637a7@eurprd05"/>
          <p:cNvPicPr>
            <a:picLocks noChangeAspect="1" noChangeArrowheads="1"/>
          </p:cNvPicPr>
          <p:nvPr/>
        </p:nvPicPr>
        <p:blipFill rotWithShape="1">
          <a:blip r:embed="rId2">
            <a:extLst>
              <a:ext uri="{28A0092B-C50C-407E-A947-70E740481C1C}">
                <a14:useLocalDpi xmlns:a14="http://schemas.microsoft.com/office/drawing/2010/main" val="0"/>
              </a:ext>
            </a:extLst>
          </a:blip>
          <a:srcRect l="17210" t="10235" r="34058" b="11811"/>
          <a:stretch/>
        </p:blipFill>
        <p:spPr bwMode="auto">
          <a:xfrm rot="5400000">
            <a:off x="512038" y="-512036"/>
            <a:ext cx="5101391" cy="612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rotWithShape="1">
          <a:blip r:embed="rId3"/>
          <a:srcRect t="67166" r="4702"/>
          <a:stretch/>
        </p:blipFill>
        <p:spPr>
          <a:xfrm>
            <a:off x="6125467" y="4090811"/>
            <a:ext cx="6050491" cy="2575099"/>
          </a:xfrm>
          <a:prstGeom prst="rect">
            <a:avLst/>
          </a:prstGeom>
        </p:spPr>
      </p:pic>
    </p:spTree>
    <p:extLst>
      <p:ext uri="{BB962C8B-B14F-4D97-AF65-F5344CB8AC3E}">
        <p14:creationId xmlns:p14="http://schemas.microsoft.com/office/powerpoint/2010/main" val="19078343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HR functions are needed for:</a:t>
            </a:r>
            <a:br>
              <a:rPr lang="en-GB" b="1" dirty="0"/>
            </a:br>
            <a:endParaRPr lang="en-GB" dirty="0"/>
          </a:p>
        </p:txBody>
      </p:sp>
      <p:sp>
        <p:nvSpPr>
          <p:cNvPr id="3" name="Content Placeholder 2"/>
          <p:cNvSpPr>
            <a:spLocks noGrp="1"/>
          </p:cNvSpPr>
          <p:nvPr>
            <p:ph idx="1"/>
          </p:nvPr>
        </p:nvSpPr>
        <p:spPr>
          <a:xfrm>
            <a:off x="1371600" y="1600199"/>
            <a:ext cx="9601200" cy="4353791"/>
          </a:xfrm>
        </p:spPr>
        <p:txBody>
          <a:bodyPr>
            <a:noAutofit/>
          </a:bodyPr>
          <a:lstStyle/>
          <a:p>
            <a:r>
              <a:rPr lang="en-GB" sz="1800" dirty="0"/>
              <a:t> Appraisals</a:t>
            </a:r>
          </a:p>
          <a:p>
            <a:r>
              <a:rPr lang="en-GB" sz="1800" dirty="0"/>
              <a:t>Promotions</a:t>
            </a:r>
          </a:p>
          <a:p>
            <a:r>
              <a:rPr lang="en-GB" sz="1800" dirty="0"/>
              <a:t>Holidays, sick leave</a:t>
            </a:r>
          </a:p>
          <a:p>
            <a:r>
              <a:rPr lang="en-GB" sz="1800" dirty="0"/>
              <a:t>Reward, pay, pensions </a:t>
            </a:r>
            <a:r>
              <a:rPr lang="en-GB" sz="1800" dirty="0" err="1"/>
              <a:t>etc</a:t>
            </a:r>
            <a:endParaRPr lang="en-GB" sz="1800" dirty="0"/>
          </a:p>
          <a:p>
            <a:r>
              <a:rPr lang="en-GB" sz="1800" dirty="0"/>
              <a:t>Employee relations</a:t>
            </a:r>
          </a:p>
          <a:p>
            <a:r>
              <a:rPr lang="en-GB" sz="1800" dirty="0"/>
              <a:t>Recruitment and selection</a:t>
            </a:r>
          </a:p>
          <a:p>
            <a:r>
              <a:rPr lang="en-GB" sz="1800" dirty="0"/>
              <a:t>Organisation structure</a:t>
            </a:r>
          </a:p>
          <a:p>
            <a:r>
              <a:rPr lang="en-GB" sz="1800" dirty="0"/>
              <a:t>Compliance with legislation</a:t>
            </a:r>
          </a:p>
          <a:p>
            <a:r>
              <a:rPr lang="en-GB" sz="1800" dirty="0"/>
              <a:t>Budgets</a:t>
            </a:r>
          </a:p>
          <a:p>
            <a:r>
              <a:rPr lang="en-GB" sz="1800" dirty="0"/>
              <a:t>Professional development</a:t>
            </a:r>
          </a:p>
        </p:txBody>
      </p:sp>
    </p:spTree>
    <p:extLst>
      <p:ext uri="{BB962C8B-B14F-4D97-AF65-F5344CB8AC3E}">
        <p14:creationId xmlns:p14="http://schemas.microsoft.com/office/powerpoint/2010/main" val="3950900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 calcmode="lin" valueType="num">
                                      <p:cBhvr additive="base">
                                        <p:cTn id="2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 calcmode="lin" valueType="num">
                                      <p:cBhvr additive="base">
                                        <p:cTn id="28"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 calcmode="lin" valueType="num">
                                      <p:cBhvr additive="base">
                                        <p:cTn id="32"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 calcmode="lin" valueType="num">
                                      <p:cBhvr additive="base">
                                        <p:cTn id="36"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
                                            <p:txEl>
                                              <p:pRg st="8" end="8"/>
                                            </p:txEl>
                                          </p:spTgt>
                                        </p:tgtEl>
                                        <p:attrNameLst>
                                          <p:attrName>style.visibility</p:attrName>
                                        </p:attrNameLst>
                                      </p:cBhvr>
                                      <p:to>
                                        <p:strVal val="visible"/>
                                      </p:to>
                                    </p:set>
                                    <p:anim calcmode="lin" valueType="num">
                                      <p:cBhvr additive="base">
                                        <p:cTn id="40"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
                                            <p:txEl>
                                              <p:pRg st="9" end="9"/>
                                            </p:txEl>
                                          </p:spTgt>
                                        </p:tgtEl>
                                        <p:attrNameLst>
                                          <p:attrName>style.visibility</p:attrName>
                                        </p:attrNameLst>
                                      </p:cBhvr>
                                      <p:to>
                                        <p:strVal val="visible"/>
                                      </p:to>
                                    </p:set>
                                    <p:anim calcmode="lin" valueType="num">
                                      <p:cBhvr additive="base">
                                        <p:cTn id="44"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GB" b="1" dirty="0"/>
              <a:t>Human resources as a factor of production</a:t>
            </a:r>
            <a:endParaRPr lang="en-GB" dirty="0"/>
          </a:p>
        </p:txBody>
      </p:sp>
      <p:sp>
        <p:nvSpPr>
          <p:cNvPr id="3" name="Content Placeholder 2"/>
          <p:cNvSpPr>
            <a:spLocks noGrp="1"/>
          </p:cNvSpPr>
          <p:nvPr>
            <p:ph idx="1"/>
          </p:nvPr>
        </p:nvSpPr>
        <p:spPr>
          <a:xfrm>
            <a:off x="640080" y="1077311"/>
            <a:ext cx="10515600" cy="5780689"/>
          </a:xfrm>
        </p:spPr>
        <p:txBody>
          <a:bodyPr>
            <a:normAutofit lnSpcReduction="10000"/>
          </a:bodyPr>
          <a:lstStyle/>
          <a:p>
            <a:pPr marL="0" indent="0">
              <a:buNone/>
            </a:pPr>
            <a:r>
              <a:rPr lang="en-GB" b="1" dirty="0"/>
              <a:t>Resource</a:t>
            </a:r>
            <a:r>
              <a:rPr lang="en-GB" dirty="0"/>
              <a:t> is a term used in economics, and human resources as a </a:t>
            </a:r>
            <a:r>
              <a:rPr lang="en-GB" b="1" dirty="0"/>
              <a:t>factor of production</a:t>
            </a:r>
          </a:p>
          <a:p>
            <a:pPr marL="0" indent="0">
              <a:buNone/>
            </a:pPr>
            <a:r>
              <a:rPr lang="en-GB" dirty="0"/>
              <a:t>Relates to the resources required to produce goods or deliver services. </a:t>
            </a:r>
          </a:p>
          <a:p>
            <a:pPr marL="0" indent="0">
              <a:buNone/>
            </a:pPr>
            <a:endParaRPr lang="en-GB" dirty="0"/>
          </a:p>
          <a:p>
            <a:pPr marL="0" indent="0">
              <a:buNone/>
            </a:pPr>
            <a:r>
              <a:rPr lang="en-GB" dirty="0"/>
              <a:t>Resources can be both </a:t>
            </a:r>
            <a:r>
              <a:rPr lang="en-GB" b="1" dirty="0"/>
              <a:t>human and physical </a:t>
            </a:r>
            <a:r>
              <a:rPr lang="en-GB" dirty="0"/>
              <a:t>and include </a:t>
            </a:r>
            <a:r>
              <a:rPr lang="en-GB" b="1" dirty="0"/>
              <a:t>equipment, technology etc.</a:t>
            </a:r>
          </a:p>
          <a:p>
            <a:pPr marL="0" indent="0">
              <a:buNone/>
            </a:pPr>
            <a:r>
              <a:rPr lang="en-GB" dirty="0"/>
              <a:t>The HR department is involved in managing physical resources by monitoring the effectiveness of teams and individuals, involving human managers primarily. </a:t>
            </a:r>
          </a:p>
          <a:p>
            <a:pPr marL="0" indent="0">
              <a:buNone/>
            </a:pPr>
            <a:endParaRPr lang="en-GB" dirty="0"/>
          </a:p>
          <a:p>
            <a:pPr marL="0" indent="0">
              <a:buNone/>
            </a:pPr>
            <a:r>
              <a:rPr lang="en-GB" dirty="0"/>
              <a:t>E.G managers are directly responsible for their teams and therefore any requests for increased resources usually require approval from HR. HR will either have a budget for resources or monitor managers’ spending against the budget for resourcing.</a:t>
            </a:r>
          </a:p>
        </p:txBody>
      </p:sp>
    </p:spTree>
    <p:extLst>
      <p:ext uri="{BB962C8B-B14F-4D97-AF65-F5344CB8AC3E}">
        <p14:creationId xmlns:p14="http://schemas.microsoft.com/office/powerpoint/2010/main" val="1396660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701040"/>
            <a:ext cx="9601200" cy="893618"/>
          </a:xfrm>
        </p:spPr>
        <p:txBody>
          <a:bodyPr/>
          <a:lstStyle/>
          <a:p>
            <a:r>
              <a:rPr lang="en-GB" b="1" dirty="0"/>
              <a:t>Labour market analyses</a:t>
            </a:r>
            <a:endParaRPr lang="en-GB" dirty="0"/>
          </a:p>
        </p:txBody>
      </p:sp>
      <p:sp>
        <p:nvSpPr>
          <p:cNvPr id="3" name="Content Placeholder 2"/>
          <p:cNvSpPr>
            <a:spLocks noGrp="1"/>
          </p:cNvSpPr>
          <p:nvPr>
            <p:ph idx="1"/>
          </p:nvPr>
        </p:nvSpPr>
        <p:spPr>
          <a:xfrm>
            <a:off x="1371600" y="1579418"/>
            <a:ext cx="9601200" cy="5126182"/>
          </a:xfrm>
        </p:spPr>
        <p:txBody>
          <a:bodyPr>
            <a:normAutofit/>
          </a:bodyPr>
          <a:lstStyle/>
          <a:p>
            <a:pPr marL="0" indent="0">
              <a:buNone/>
            </a:pPr>
            <a:r>
              <a:rPr lang="en-GB" dirty="0"/>
              <a:t>HR departments rely on analyses of labour market information to evaluate the supply and demand for skills and the effect of regulatory changes on businesses. </a:t>
            </a:r>
          </a:p>
          <a:p>
            <a:pPr marL="0" indent="0">
              <a:buNone/>
            </a:pPr>
            <a:endParaRPr lang="en-GB" dirty="0"/>
          </a:p>
          <a:p>
            <a:pPr marL="0" indent="0">
              <a:buNone/>
            </a:pPr>
            <a:r>
              <a:rPr lang="en-GB" dirty="0"/>
              <a:t>Gathering and analysing this type of data is not solely the responsibility of HR departments as it is required for all departments and especially managers, to plan for </a:t>
            </a:r>
            <a:r>
              <a:rPr lang="en-GB" b="1" dirty="0"/>
              <a:t>sustainability</a:t>
            </a:r>
            <a:r>
              <a:rPr lang="en-GB" dirty="0"/>
              <a:t>.</a:t>
            </a:r>
          </a:p>
          <a:p>
            <a:pPr marL="0" indent="0">
              <a:buNone/>
            </a:pPr>
            <a:endParaRPr lang="en-GB" dirty="0"/>
          </a:p>
          <a:p>
            <a:pPr marL="0" indent="0">
              <a:buNone/>
            </a:pPr>
            <a:r>
              <a:rPr lang="en-GB" dirty="0"/>
              <a:t>The gathering of this information is often referred to as </a:t>
            </a:r>
            <a:r>
              <a:rPr lang="en-GB" b="1" dirty="0"/>
              <a:t>market intelligence</a:t>
            </a:r>
            <a:r>
              <a:rPr lang="en-GB" dirty="0"/>
              <a:t>.</a:t>
            </a:r>
          </a:p>
        </p:txBody>
      </p:sp>
    </p:spTree>
    <p:extLst>
      <p:ext uri="{BB962C8B-B14F-4D97-AF65-F5344CB8AC3E}">
        <p14:creationId xmlns:p14="http://schemas.microsoft.com/office/powerpoint/2010/main" val="3925400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143687"/>
            <a:ext cx="9601200" cy="1485900"/>
          </a:xfrm>
        </p:spPr>
        <p:txBody>
          <a:bodyPr>
            <a:normAutofit fontScale="90000"/>
          </a:bodyPr>
          <a:lstStyle/>
          <a:p>
            <a:r>
              <a:rPr lang="en-GB" b="1" dirty="0"/>
              <a:t>HR departments use data analyses to evaluate and plan strategically for:</a:t>
            </a:r>
            <a:br>
              <a:rPr lang="en-GB" dirty="0"/>
            </a:br>
            <a:endParaRPr lang="en-GB" dirty="0"/>
          </a:p>
        </p:txBody>
      </p:sp>
      <p:sp>
        <p:nvSpPr>
          <p:cNvPr id="3" name="Content Placeholder 2"/>
          <p:cNvSpPr>
            <a:spLocks noGrp="1"/>
          </p:cNvSpPr>
          <p:nvPr>
            <p:ph idx="1"/>
          </p:nvPr>
        </p:nvSpPr>
        <p:spPr>
          <a:xfrm>
            <a:off x="1371600" y="1347235"/>
            <a:ext cx="9601200" cy="5621124"/>
          </a:xfrm>
        </p:spPr>
        <p:txBody>
          <a:bodyPr>
            <a:normAutofit lnSpcReduction="10000"/>
          </a:bodyPr>
          <a:lstStyle/>
          <a:p>
            <a:pPr marL="0" indent="0">
              <a:buNone/>
            </a:pPr>
            <a:r>
              <a:rPr lang="en-GB" dirty="0"/>
              <a:t>▸Workforce requirements</a:t>
            </a:r>
          </a:p>
          <a:p>
            <a:pPr marL="0" indent="0">
              <a:buNone/>
            </a:pPr>
            <a:r>
              <a:rPr lang="en-GB" dirty="0"/>
              <a:t>▸Policy changes in light of government legislation</a:t>
            </a:r>
          </a:p>
          <a:p>
            <a:pPr marL="0" indent="0">
              <a:buNone/>
            </a:pPr>
            <a:r>
              <a:rPr lang="en-GB" dirty="0"/>
              <a:t>▸Anticipating contingencies for future government intentions, such as elections and party mandates</a:t>
            </a:r>
          </a:p>
          <a:p>
            <a:pPr marL="0" indent="0">
              <a:buNone/>
            </a:pPr>
            <a:r>
              <a:rPr lang="en-GB" dirty="0"/>
              <a:t>▸Measuring the availability of skills in the global market and possible impact on the organisation (for example the gaps in literacy and numeracy skills in the UK)</a:t>
            </a:r>
          </a:p>
          <a:p>
            <a:pPr marL="0" indent="0">
              <a:buNone/>
            </a:pPr>
            <a:r>
              <a:rPr lang="en-GB" dirty="0"/>
              <a:t>▸Forecasting skills which will be needed in the future (such as international trade and export and areas that have skills gaps)</a:t>
            </a:r>
          </a:p>
          <a:p>
            <a:pPr marL="0" indent="0">
              <a:buNone/>
            </a:pPr>
            <a:r>
              <a:rPr lang="en-GB" dirty="0"/>
              <a:t>▸Education and training impact for future employees (for example, the shortage of skilled employees since the early 2000s due to limited opportunities </a:t>
            </a:r>
            <a:r>
              <a:rPr lang="en-GB"/>
              <a:t>for developing new </a:t>
            </a:r>
            <a:r>
              <a:rPr lang="en-GB" dirty="0"/>
              <a:t>engineers; future shortages in computing and manufacturing).</a:t>
            </a:r>
          </a:p>
        </p:txBody>
      </p:sp>
    </p:spTree>
    <p:extLst>
      <p:ext uri="{BB962C8B-B14F-4D97-AF65-F5344CB8AC3E}">
        <p14:creationId xmlns:p14="http://schemas.microsoft.com/office/powerpoint/2010/main" val="1211868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3200" dirty="0"/>
              <a:t>As well gathering external data, HR departments </a:t>
            </a:r>
            <a:r>
              <a:rPr lang="en-GB" sz="2800" dirty="0"/>
              <a:t>will</a:t>
            </a:r>
            <a:r>
              <a:rPr lang="en-GB" sz="3200" dirty="0"/>
              <a:t> compare it with internal data, often produced by departmental managers such as:</a:t>
            </a:r>
            <a:br>
              <a:rPr lang="en-GB" sz="3200" dirty="0"/>
            </a:br>
            <a:endParaRPr lang="en-GB" sz="3200" dirty="0"/>
          </a:p>
        </p:txBody>
      </p:sp>
      <p:sp>
        <p:nvSpPr>
          <p:cNvPr id="3" name="Content Placeholder 2"/>
          <p:cNvSpPr>
            <a:spLocks noGrp="1"/>
          </p:cNvSpPr>
          <p:nvPr>
            <p:ph idx="1"/>
          </p:nvPr>
        </p:nvSpPr>
        <p:spPr/>
        <p:txBody>
          <a:bodyPr>
            <a:noAutofit/>
          </a:bodyPr>
          <a:lstStyle/>
          <a:p>
            <a:pPr marL="0" indent="0">
              <a:buNone/>
            </a:pPr>
            <a:r>
              <a:rPr lang="en-GB" sz="2400" dirty="0"/>
              <a:t>▸Performance against targets</a:t>
            </a:r>
          </a:p>
          <a:p>
            <a:pPr marL="0" indent="0">
              <a:buNone/>
            </a:pPr>
            <a:r>
              <a:rPr lang="en-GB" sz="2400" dirty="0"/>
              <a:t>▸Budgets</a:t>
            </a:r>
          </a:p>
          <a:p>
            <a:pPr marL="0" indent="0">
              <a:buNone/>
            </a:pPr>
            <a:r>
              <a:rPr lang="en-GB" sz="2400" dirty="0"/>
              <a:t>▸Health and safety reports</a:t>
            </a:r>
          </a:p>
          <a:p>
            <a:pPr marL="0" indent="0">
              <a:buNone/>
            </a:pPr>
            <a:r>
              <a:rPr lang="en-GB" sz="2400" dirty="0"/>
              <a:t>▸Customer and employee feedback</a:t>
            </a:r>
          </a:p>
          <a:p>
            <a:pPr marL="0" indent="0">
              <a:buNone/>
            </a:pPr>
            <a:r>
              <a:rPr lang="en-GB" sz="2400" dirty="0"/>
              <a:t>▸Employee movements, such as holidays, sick or maternity leave, punctuality,</a:t>
            </a:r>
          </a:p>
          <a:p>
            <a:pPr marL="0" indent="0">
              <a:buNone/>
            </a:pPr>
            <a:r>
              <a:rPr lang="en-GB" sz="2400" dirty="0"/>
              <a:t>performance, resignations etc.</a:t>
            </a:r>
          </a:p>
        </p:txBody>
      </p:sp>
    </p:spTree>
    <p:extLst>
      <p:ext uri="{BB962C8B-B14F-4D97-AF65-F5344CB8AC3E}">
        <p14:creationId xmlns:p14="http://schemas.microsoft.com/office/powerpoint/2010/main" val="3889789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srcRect l="8873" t="29286" r="34170" b="16150"/>
          <a:stretch/>
        </p:blipFill>
        <p:spPr>
          <a:xfrm>
            <a:off x="1392383" y="693024"/>
            <a:ext cx="9985184" cy="5380626"/>
          </a:xfrm>
          <a:prstGeom prst="rect">
            <a:avLst/>
          </a:prstGeom>
        </p:spPr>
      </p:pic>
    </p:spTree>
    <p:extLst>
      <p:ext uri="{BB962C8B-B14F-4D97-AF65-F5344CB8AC3E}">
        <p14:creationId xmlns:p14="http://schemas.microsoft.com/office/powerpoint/2010/main" val="17981528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4004" name="Rectangle 4"/>
          <p:cNvSpPr>
            <a:spLocks noGrp="1" noChangeArrowheads="1"/>
          </p:cNvSpPr>
          <p:nvPr>
            <p:ph type="title"/>
          </p:nvPr>
        </p:nvSpPr>
        <p:spPr>
          <a:xfrm>
            <a:off x="2874964" y="457200"/>
            <a:ext cx="7793037" cy="1143000"/>
          </a:xfrm>
        </p:spPr>
        <p:txBody>
          <a:bodyPr/>
          <a:lstStyle/>
          <a:p>
            <a:r>
              <a:rPr lang="en-US" altLang="en-US" b="1">
                <a:solidFill>
                  <a:schemeClr val="tx1"/>
                </a:solidFill>
                <a:effectLst>
                  <a:outerShdw blurRad="38100" dist="38100" dir="2700000" algn="tl">
                    <a:srgbClr val="000000"/>
                  </a:outerShdw>
                </a:effectLst>
              </a:rPr>
              <a:t>HUMAN RESOURCE PLANNING</a:t>
            </a:r>
            <a:endParaRPr lang="en-GB" altLang="en-US" b="1">
              <a:solidFill>
                <a:schemeClr val="tx1"/>
              </a:solidFill>
              <a:effectLst>
                <a:outerShdw blurRad="38100" dist="38100" dir="2700000" algn="tl">
                  <a:srgbClr val="000000"/>
                </a:outerShdw>
              </a:effectLst>
            </a:endParaRPr>
          </a:p>
        </p:txBody>
      </p:sp>
      <p:sp>
        <p:nvSpPr>
          <p:cNvPr id="384005" name="Rectangle 5"/>
          <p:cNvSpPr>
            <a:spLocks noGrp="1" noChangeArrowheads="1"/>
          </p:cNvSpPr>
          <p:nvPr>
            <p:ph idx="1"/>
          </p:nvPr>
        </p:nvSpPr>
        <p:spPr>
          <a:xfrm>
            <a:off x="1828800" y="2057400"/>
            <a:ext cx="8839200" cy="4114800"/>
          </a:xfrm>
        </p:spPr>
        <p:txBody>
          <a:bodyPr>
            <a:normAutofit/>
          </a:bodyPr>
          <a:lstStyle/>
          <a:p>
            <a:pPr>
              <a:lnSpc>
                <a:spcPct val="90000"/>
              </a:lnSpc>
              <a:buFont typeface="Wingdings" panose="05000000000000000000" pitchFamily="2" charset="2"/>
              <a:buNone/>
            </a:pPr>
            <a:r>
              <a:rPr lang="en-US" altLang="en-US" sz="2800" dirty="0"/>
              <a:t>The process of HRP may be outlined as follows :</a:t>
            </a:r>
          </a:p>
          <a:p>
            <a:pPr>
              <a:lnSpc>
                <a:spcPct val="90000"/>
              </a:lnSpc>
            </a:pPr>
            <a:r>
              <a:rPr lang="en-US" altLang="en-US" sz="2800" b="1" dirty="0">
                <a:solidFill>
                  <a:srgbClr val="FF0000"/>
                </a:solidFill>
                <a:effectLst>
                  <a:outerShdw blurRad="38100" dist="38100" dir="2700000" algn="tl">
                    <a:srgbClr val="000000"/>
                  </a:outerShdw>
                </a:effectLst>
              </a:rPr>
              <a:t>Forecast demand</a:t>
            </a:r>
            <a:r>
              <a:rPr lang="en-US" altLang="en-US" sz="2800" dirty="0"/>
              <a:t> for each grade and/ or skill of employee</a:t>
            </a:r>
          </a:p>
          <a:p>
            <a:pPr>
              <a:lnSpc>
                <a:spcPct val="90000"/>
              </a:lnSpc>
            </a:pPr>
            <a:r>
              <a:rPr lang="en-US" altLang="en-US" sz="2800" b="1" dirty="0">
                <a:solidFill>
                  <a:srgbClr val="FF0000"/>
                </a:solidFill>
                <a:effectLst>
                  <a:outerShdw blurRad="38100" dist="38100" dir="2700000" algn="tl">
                    <a:srgbClr val="000000"/>
                  </a:outerShdw>
                </a:effectLst>
              </a:rPr>
              <a:t>Forecast supply</a:t>
            </a:r>
            <a:r>
              <a:rPr lang="en-US" altLang="en-US" sz="2800" dirty="0"/>
              <a:t> of each grade and/ or skill of employee, both within and outside the </a:t>
            </a:r>
            <a:r>
              <a:rPr lang="en-US" altLang="en-US" sz="2800" dirty="0" err="1"/>
              <a:t>organisation</a:t>
            </a:r>
            <a:endParaRPr lang="en-US" altLang="en-US" sz="2800" dirty="0"/>
          </a:p>
          <a:p>
            <a:pPr>
              <a:lnSpc>
                <a:spcPct val="90000"/>
              </a:lnSpc>
            </a:pPr>
            <a:r>
              <a:rPr lang="en-US" altLang="en-US" sz="2800" dirty="0"/>
              <a:t>Plan to remove any discrepancy between</a:t>
            </a:r>
            <a:r>
              <a:rPr lang="en-US" altLang="en-US" sz="2800" b="1" dirty="0">
                <a:solidFill>
                  <a:srgbClr val="FF0000"/>
                </a:solidFill>
                <a:effectLst>
                  <a:outerShdw blurRad="38100" dist="38100" dir="2700000" algn="tl">
                    <a:srgbClr val="000000"/>
                  </a:outerShdw>
                </a:effectLst>
              </a:rPr>
              <a:t> demand</a:t>
            </a:r>
            <a:r>
              <a:rPr lang="en-US" altLang="en-US" sz="2800" dirty="0"/>
              <a:t> and </a:t>
            </a:r>
            <a:r>
              <a:rPr lang="en-US" altLang="en-US" sz="2800" b="1" dirty="0">
                <a:solidFill>
                  <a:srgbClr val="FF0000"/>
                </a:solidFill>
                <a:effectLst>
                  <a:outerShdw blurRad="38100" dist="38100" dir="2700000" algn="tl">
                    <a:srgbClr val="000000"/>
                  </a:outerShdw>
                </a:effectLst>
              </a:rPr>
              <a:t>supply</a:t>
            </a:r>
            <a:r>
              <a:rPr lang="en-US" altLang="en-US" sz="2800" dirty="0"/>
              <a:t>. If there is a shortage of </a:t>
            </a:r>
            <a:r>
              <a:rPr lang="en-US" altLang="en-US" sz="2800" dirty="0" err="1"/>
              <a:t>labour</a:t>
            </a:r>
            <a:r>
              <a:rPr lang="en-US" altLang="en-US" sz="2800" dirty="0"/>
              <a:t>, the need to reduce demand (say through improved productivity), or improve supply (through training of staff or recruitment)</a:t>
            </a:r>
            <a:endParaRPr lang="en-GB" altLang="en-US" sz="2800" dirty="0"/>
          </a:p>
        </p:txBody>
      </p:sp>
    </p:spTree>
    <p:extLst>
      <p:ext uri="{BB962C8B-B14F-4D97-AF65-F5344CB8AC3E}">
        <p14:creationId xmlns:p14="http://schemas.microsoft.com/office/powerpoint/2010/main" val="6792128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84005">
                                            <p:txEl>
                                              <p:pRg st="0" end="0"/>
                                            </p:txEl>
                                          </p:spTgt>
                                        </p:tgtEl>
                                        <p:attrNameLst>
                                          <p:attrName>style.visibility</p:attrName>
                                        </p:attrNameLst>
                                      </p:cBhvr>
                                      <p:to>
                                        <p:strVal val="visible"/>
                                      </p:to>
                                    </p:set>
                                    <p:anim calcmode="lin" valueType="num">
                                      <p:cBhvr additive="base">
                                        <p:cTn id="7" dur="500" fill="hold"/>
                                        <p:tgtEl>
                                          <p:spTgt spid="38400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84005">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whoosh.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84005">
                                            <p:txEl>
                                              <p:pRg st="1" end="1"/>
                                            </p:txEl>
                                          </p:spTgt>
                                        </p:tgtEl>
                                        <p:attrNameLst>
                                          <p:attrName>style.visibility</p:attrName>
                                        </p:attrNameLst>
                                      </p:cBhvr>
                                      <p:to>
                                        <p:strVal val="visible"/>
                                      </p:to>
                                    </p:set>
                                    <p:anim calcmode="lin" valueType="num">
                                      <p:cBhvr additive="base">
                                        <p:cTn id="13" dur="500" fill="hold"/>
                                        <p:tgtEl>
                                          <p:spTgt spid="38400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84005">
                                            <p:txEl>
                                              <p:pRg st="1" end="1"/>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3" name="whoosh.wav"/>
                                        </p:tgtEl>
                                      </p:cMediaNode>
                                    </p:audio>
                                  </p:sub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4005">
                                            <p:txEl>
                                              <p:pRg st="2" end="2"/>
                                            </p:txEl>
                                          </p:spTgt>
                                        </p:tgtEl>
                                        <p:attrNameLst>
                                          <p:attrName>style.visibility</p:attrName>
                                        </p:attrNameLst>
                                      </p:cBhvr>
                                      <p:to>
                                        <p:strVal val="visible"/>
                                      </p:to>
                                    </p:set>
                                    <p:anim calcmode="lin" valueType="num">
                                      <p:cBhvr additive="base">
                                        <p:cTn id="19" dur="500" fill="hold"/>
                                        <p:tgtEl>
                                          <p:spTgt spid="38400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384005">
                                            <p:txEl>
                                              <p:pRg st="2" end="2"/>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3" name="whoosh.wav"/>
                                        </p:tgtEl>
                                      </p:cMediaNode>
                                    </p:audio>
                                  </p:sub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384005">
                                            <p:txEl>
                                              <p:pRg st="3" end="3"/>
                                            </p:txEl>
                                          </p:spTgt>
                                        </p:tgtEl>
                                        <p:attrNameLst>
                                          <p:attrName>style.visibility</p:attrName>
                                        </p:attrNameLst>
                                      </p:cBhvr>
                                      <p:to>
                                        <p:strVal val="visible"/>
                                      </p:to>
                                    </p:set>
                                    <p:anim calcmode="lin" valueType="num">
                                      <p:cBhvr additive="base">
                                        <p:cTn id="25" dur="500" fill="hold"/>
                                        <p:tgtEl>
                                          <p:spTgt spid="38400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384005">
                                            <p:txEl>
                                              <p:pRg st="3" end="3"/>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3"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5" grpId="0" build="p"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B80855ED7A37F4C91D9E20FC93BA26D" ma:contentTypeVersion="4" ma:contentTypeDescription="Create a new document." ma:contentTypeScope="" ma:versionID="e9c7f38603b2ad915dbad9dfbe070702">
  <xsd:schema xmlns:xsd="http://www.w3.org/2001/XMLSchema" xmlns:xs="http://www.w3.org/2001/XMLSchema" xmlns:p="http://schemas.microsoft.com/office/2006/metadata/properties" xmlns:ns2="70d8260a-5751-4610-a4f9-c1477abd5355" targetNamespace="http://schemas.microsoft.com/office/2006/metadata/properties" ma:root="true" ma:fieldsID="2c3d7828fa19cfd24e9db0d08af2e85d" ns2:_="">
    <xsd:import namespace="70d8260a-5751-4610-a4f9-c1477abd535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d8260a-5751-4610-a4f9-c1477abd53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37B134A-73C5-4874-90D0-59D8001E35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d8260a-5751-4610-a4f9-c1477abd53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84EC7A1-A127-47B9-9AF9-502708F80066}">
  <ds:schemaRefs>
    <ds:schemaRef ds:uri="http://purl.org/dc/elements/1.1/"/>
    <ds:schemaRef ds:uri="http://schemas.microsoft.com/office/2006/metadata/properties"/>
    <ds:schemaRef ds:uri="http://purl.org/dc/terms/"/>
    <ds:schemaRef ds:uri="6f35e28c-3931-4f99-91d6-718a976de052"/>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E71ACCB4-488B-4F95-A21B-C7CA5BD0BEE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791</TotalTime>
  <Words>1759</Words>
  <Application>Microsoft Office PowerPoint</Application>
  <PresentationFormat>Widescreen</PresentationFormat>
  <Paragraphs>137</Paragraphs>
  <Slides>27</Slides>
  <Notes>10</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Office Theme</vt:lpstr>
      <vt:lpstr>Managing Human Resources</vt:lpstr>
      <vt:lpstr>Human resources (HR)</vt:lpstr>
      <vt:lpstr>HR functions are needed for: </vt:lpstr>
      <vt:lpstr>Human resources as a factor of production</vt:lpstr>
      <vt:lpstr>Labour market analyses</vt:lpstr>
      <vt:lpstr>HR departments use data analyses to evaluate and plan strategically for: </vt:lpstr>
      <vt:lpstr>As well gathering external data, HR departments will compare it with internal data, often produced by departmental managers such as: </vt:lpstr>
      <vt:lpstr>PowerPoint Presentation</vt:lpstr>
      <vt:lpstr>HUMAN RESOURCE PLANNING</vt:lpstr>
      <vt:lpstr>HUMAN RESOURCE PLANNING</vt:lpstr>
      <vt:lpstr>HUMAN RESOURCE PLANNING</vt:lpstr>
      <vt:lpstr>HUMAN RESOURCE PLANNING</vt:lpstr>
      <vt:lpstr>HUMAN RESOURCE PLANNING</vt:lpstr>
      <vt:lpstr>HUMAN RESOURCE PLANNING</vt:lpstr>
      <vt:lpstr>HUMAN RESOURCE PLANNING</vt:lpstr>
      <vt:lpstr>HUMAN RESOURCE PLANNING</vt:lpstr>
      <vt:lpstr>HUMAN RESOURCE PLANNING</vt:lpstr>
      <vt:lpstr>HUMAN RESOURCE PLANNING</vt:lpstr>
      <vt:lpstr>PowerPoint Presentation</vt:lpstr>
      <vt:lpstr>Need for flexibility in the workforce</vt:lpstr>
      <vt:lpstr>Types of workers</vt:lpstr>
      <vt:lpstr>Management actions to address human resource issues at an operational level:</vt:lpstr>
      <vt:lpstr>Motivation</vt:lpstr>
      <vt:lpstr>Engagement with business culture</vt:lpstr>
      <vt:lpstr>Employee satisfaction </vt:lpstr>
      <vt:lpstr>Making its Mark</vt:lpstr>
      <vt:lpstr>PowerPoint Presentation</vt:lpstr>
    </vt:vector>
  </TitlesOfParts>
  <Company>Lea Valley High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Shadei Rabeie</dc:creator>
  <cp:lastModifiedBy>Abbie Taplin</cp:lastModifiedBy>
  <cp:revision>17</cp:revision>
  <dcterms:created xsi:type="dcterms:W3CDTF">2018-10-08T10:55:30Z</dcterms:created>
  <dcterms:modified xsi:type="dcterms:W3CDTF">2024-12-10T22:11:08Z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0x0101006B80855ED7A37F4C91D9E20FC93BA26D</vt:lpwstr>
  </property>
</Properties>
</file>